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0" r:id="rId5"/>
    <p:sldId id="258" r:id="rId6"/>
    <p:sldId id="260" r:id="rId7"/>
    <p:sldId id="265" r:id="rId8"/>
    <p:sldId id="272" r:id="rId9"/>
    <p:sldId id="279" r:id="rId10"/>
    <p:sldId id="261" r:id="rId11"/>
    <p:sldId id="259" r:id="rId12"/>
    <p:sldId id="264" r:id="rId13"/>
    <p:sldId id="273" r:id="rId14"/>
    <p:sldId id="267" r:id="rId15"/>
    <p:sldId id="266" r:id="rId16"/>
    <p:sldId id="269" r:id="rId17"/>
    <p:sldId id="276" r:id="rId18"/>
    <p:sldId id="277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D0471-C6CD-4A2C-858D-787BD72433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D0C6F-37CD-45B9-A443-38D6352AF7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6B5B5-CB51-4168-BDFA-06DB7CADF9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9843D-1382-42D6-ABC3-52A227AAA1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3AA6E-5F8D-4EF7-AF53-E7361352CB8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77E1E-0E55-48C6-98DE-1FF2F435F09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DA30B-F307-4FED-B916-40DEF32B41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0A8AC-D442-4B23-AABF-CF2CB03DD1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411C9-8213-44D7-9C4A-4F0FC725C9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F6BB5-D8F2-4062-99DF-C14302A83A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67235-9191-480E-843B-D391595E63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32D9FA-5BB5-4EF1-8E8C-46F3BE7415A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adadiamonds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96975"/>
            <a:ext cx="7772400" cy="1470025"/>
          </a:xfrm>
        </p:spPr>
        <p:txBody>
          <a:bodyPr/>
          <a:lstStyle/>
          <a:p>
            <a:r>
              <a:rPr lang="en-GB" sz="6600" b="1" i="1">
                <a:solidFill>
                  <a:srgbClr val="FFFF00"/>
                </a:solidFill>
              </a:rPr>
              <a:t>An Inspector Calls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068638"/>
            <a:ext cx="6400800" cy="1752600"/>
          </a:xfrm>
        </p:spPr>
        <p:txBody>
          <a:bodyPr/>
          <a:lstStyle/>
          <a:p>
            <a:r>
              <a:rPr lang="en-GB" sz="4400" b="1">
                <a:solidFill>
                  <a:srgbClr val="FFFF00"/>
                </a:solidFill>
              </a:rPr>
              <a:t>What you will need to know</a:t>
            </a:r>
          </a:p>
        </p:txBody>
      </p:sp>
      <p:pic>
        <p:nvPicPr>
          <p:cNvPr id="2052" name="Picture 4" descr="j04344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4221163"/>
            <a:ext cx="16256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Themes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Themes are the main ideas which run through the novel</a:t>
            </a:r>
          </a:p>
          <a:p>
            <a:r>
              <a:rPr lang="en-GB">
                <a:solidFill>
                  <a:srgbClr val="FFFF00"/>
                </a:solidFill>
              </a:rPr>
              <a:t>They help us to identify Priestley’s intentions when writing the play ie. the issues he wanted to highlight</a:t>
            </a:r>
          </a:p>
          <a:p>
            <a:r>
              <a:rPr lang="en-GB">
                <a:solidFill>
                  <a:srgbClr val="FFFF00"/>
                </a:solidFill>
              </a:rPr>
              <a:t>Link them to characters and events</a:t>
            </a:r>
          </a:p>
          <a:p>
            <a:r>
              <a:rPr lang="en-GB">
                <a:solidFill>
                  <a:srgbClr val="FFFF00"/>
                </a:solidFill>
              </a:rPr>
              <a:t>Could you answer the question </a:t>
            </a:r>
            <a:r>
              <a:rPr lang="en-GB" i="1">
                <a:solidFill>
                  <a:srgbClr val="FFFF00"/>
                </a:solidFill>
              </a:rPr>
              <a:t>Discuss the importance of time in the play.</a:t>
            </a:r>
            <a:endParaRPr lang="en-GB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887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Power and Responsibility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156325" y="1341438"/>
            <a:ext cx="2449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Class system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00563" y="260350"/>
            <a:ext cx="3095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Parent / child relationships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24075" y="1484313"/>
            <a:ext cx="3095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Respectability and Hypocrisy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0" y="414972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1912 and 1945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187450" y="4149725"/>
            <a:ext cx="30241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Guilt and Conscience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563938" y="5229225"/>
            <a:ext cx="1944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Morality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443663" y="2565400"/>
            <a:ext cx="22320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Social Message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39750" y="2708275"/>
            <a:ext cx="21605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Status of Women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059113" y="2781300"/>
            <a:ext cx="3095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Individual v Community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084888" y="5445125"/>
            <a:ext cx="1511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Time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39750" y="5300663"/>
            <a:ext cx="3600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Political View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7092950" y="4797425"/>
            <a:ext cx="1511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Love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/>
      <p:bldP spid="5125" grpId="0"/>
      <p:bldP spid="5127" grpId="0"/>
      <p:bldP spid="5128" grpId="0"/>
      <p:bldP spid="5129" grpId="0"/>
      <p:bldP spid="5130" grpId="0"/>
      <p:bldP spid="5133" grpId="0"/>
      <p:bldP spid="5134" grpId="0"/>
      <p:bldP spid="5135" grpId="0"/>
      <p:bldP spid="5136" grpId="0"/>
      <p:bldP spid="5138" grpId="0"/>
      <p:bldP spid="51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Key Quotations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solidFill>
                  <a:srgbClr val="FFFF00"/>
                </a:solidFill>
              </a:rPr>
              <a:t>Learn some short quotations so that you can use them in your longer essay response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FFFF00"/>
                </a:solidFill>
              </a:rPr>
              <a:t>Organise these under the headings: characters, themes, plot, structure, language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FFFF00"/>
                </a:solidFill>
              </a:rPr>
              <a:t>Keep the quotations short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FFFF00"/>
                </a:solidFill>
              </a:rPr>
              <a:t>If you can’t remember them exactly, you can paraphrase</a:t>
            </a:r>
          </a:p>
          <a:p>
            <a:pPr>
              <a:lnSpc>
                <a:spcPct val="90000"/>
              </a:lnSpc>
            </a:pPr>
            <a:endParaRPr lang="en-GB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GB"/>
          </a:p>
        </p:txBody>
      </p:sp>
      <p:pic>
        <p:nvPicPr>
          <p:cNvPr id="10245" name="Picture 5" descr="Quotation Mar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04813"/>
            <a:ext cx="142875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Who says?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>
                <a:solidFill>
                  <a:srgbClr val="FFFF00"/>
                </a:solidFill>
              </a:rPr>
              <a:t>‘there’s a lot of wild talk about possible labour trouble in the future’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rgbClr val="FFFF00"/>
                </a:solidFill>
              </a:rPr>
              <a:t>‘I think it was a mean thing to do. Perhaps it spoilt everything for her.’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rgbClr val="FFFF00"/>
                </a:solidFill>
              </a:rPr>
              <a:t>‘I didn’t feel about her as she felt about me.’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rgbClr val="FFFF00"/>
                </a:solidFill>
              </a:rPr>
              <a:t>Sheila, I simply don’t understand your attitude.’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rgbClr val="FFFF00"/>
                </a:solidFill>
              </a:rPr>
              <a:t>‘She wasn’t the usual sort.’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rgbClr val="FFFF00"/>
                </a:solidFill>
              </a:rPr>
              <a:t>You’ll be able to divide the responsibility between you when I’ve gone.’</a:t>
            </a:r>
          </a:p>
          <a:p>
            <a:pPr>
              <a:lnSpc>
                <a:spcPct val="90000"/>
              </a:lnSpc>
            </a:pPr>
            <a:r>
              <a:rPr lang="en-GB" sz="2400">
                <a:solidFill>
                  <a:srgbClr val="FFFF00"/>
                </a:solidFill>
              </a:rPr>
              <a:t>Well, he inspected us alright. And don’t let’s start dodging and pretending now.’</a:t>
            </a:r>
          </a:p>
          <a:p>
            <a:pPr>
              <a:lnSpc>
                <a:spcPct val="90000"/>
              </a:lnSpc>
            </a:pPr>
            <a:endParaRPr lang="en-GB" sz="24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GB" sz="24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GB" sz="2400">
              <a:solidFill>
                <a:srgbClr val="FFFF00"/>
              </a:solidFill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948488" y="2997200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Gerald</a:t>
            </a:r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492500" y="2708275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Sheila</a:t>
            </a:r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411413" y="19891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Mr Birling</a:t>
            </a:r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164388" y="35004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Mrs Birling</a:t>
            </a:r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572000" y="3933825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Eric</a:t>
            </a:r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932363" y="551656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Sheila</a:t>
            </a:r>
            <a:endParaRPr 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356100" y="4581525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Inspector Goole</a:t>
            </a:r>
            <a:endParaRPr lang="en-US"/>
          </a:p>
        </p:txBody>
      </p:sp>
      <p:pic>
        <p:nvPicPr>
          <p:cNvPr id="21521" name="Picture 17" descr="Quotation Mar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1428750" cy="80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  <p:bldP spid="21513" grpId="0"/>
      <p:bldP spid="21514" grpId="0"/>
      <p:bldP spid="21515" grpId="0"/>
      <p:bldP spid="21516" grpId="0"/>
      <p:bldP spid="21517" grpId="0"/>
      <p:bldP spid="21518" grpId="0"/>
      <p:bldP spid="215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Structure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 sz="2800">
                <a:solidFill>
                  <a:srgbClr val="FFFF00"/>
                </a:solidFill>
              </a:rPr>
              <a:t>All the action takes place on one night in</a:t>
            </a:r>
          </a:p>
          <a:p>
            <a:pPr marL="609600" indent="-609600">
              <a:buFontTx/>
              <a:buNone/>
            </a:pPr>
            <a:r>
              <a:rPr lang="en-GB" sz="2800">
                <a:solidFill>
                  <a:srgbClr val="FFFF00"/>
                </a:solidFill>
              </a:rPr>
              <a:t>real time</a:t>
            </a:r>
          </a:p>
          <a:p>
            <a:pPr marL="609600" indent="-609600">
              <a:buFontTx/>
              <a:buNone/>
            </a:pPr>
            <a:r>
              <a:rPr lang="en-GB" sz="2800">
                <a:solidFill>
                  <a:srgbClr val="FFFF00"/>
                </a:solidFill>
              </a:rPr>
              <a:t>However, Priestley uses the time release </a:t>
            </a:r>
          </a:p>
          <a:p>
            <a:pPr marL="609600" indent="-609600">
              <a:buFontTx/>
              <a:buNone/>
            </a:pPr>
            <a:r>
              <a:rPr lang="en-GB" sz="2800">
                <a:solidFill>
                  <a:srgbClr val="FFFF00"/>
                </a:solidFill>
              </a:rPr>
              <a:t>mechanism which allows the characters to </a:t>
            </a:r>
          </a:p>
          <a:p>
            <a:pPr marL="609600" indent="-609600">
              <a:buFontTx/>
              <a:buNone/>
            </a:pPr>
            <a:r>
              <a:rPr lang="en-GB" sz="2800">
                <a:solidFill>
                  <a:srgbClr val="FFFF00"/>
                </a:solidFill>
              </a:rPr>
              <a:t>relive the events. Why?</a:t>
            </a:r>
          </a:p>
          <a:p>
            <a:pPr marL="609600" indent="-609600">
              <a:buFontTx/>
              <a:buNone/>
            </a:pPr>
            <a:r>
              <a:rPr lang="en-GB" sz="2800">
                <a:solidFill>
                  <a:srgbClr val="FFFF00"/>
                </a:solidFill>
              </a:rPr>
              <a:t>What is the Inspector’s role in the structure </a:t>
            </a:r>
          </a:p>
          <a:p>
            <a:pPr marL="609600" indent="-609600">
              <a:buFontTx/>
              <a:buNone/>
            </a:pPr>
            <a:r>
              <a:rPr lang="en-GB" sz="2800">
                <a:solidFill>
                  <a:srgbClr val="FFFF00"/>
                </a:solidFill>
              </a:rPr>
              <a:t>of the play?</a:t>
            </a:r>
          </a:p>
          <a:p>
            <a:pPr marL="609600" indent="-609600">
              <a:buFontTx/>
              <a:buNone/>
            </a:pPr>
            <a:r>
              <a:rPr lang="en-GB" sz="2800">
                <a:solidFill>
                  <a:srgbClr val="FFFF00"/>
                </a:solidFill>
              </a:rPr>
              <a:t>How is </a:t>
            </a:r>
            <a:r>
              <a:rPr lang="en-GB" sz="2800" i="1">
                <a:solidFill>
                  <a:srgbClr val="FFFF00"/>
                </a:solidFill>
              </a:rPr>
              <a:t>An Inspector Calls</a:t>
            </a:r>
            <a:r>
              <a:rPr lang="en-GB" sz="2800">
                <a:solidFill>
                  <a:srgbClr val="FFFF00"/>
                </a:solidFill>
              </a:rPr>
              <a:t> different from a </a:t>
            </a:r>
          </a:p>
          <a:p>
            <a:pPr marL="609600" indent="-609600">
              <a:buFontTx/>
              <a:buNone/>
            </a:pPr>
            <a:r>
              <a:rPr lang="en-GB" sz="2800">
                <a:solidFill>
                  <a:srgbClr val="FFFF00"/>
                </a:solidFill>
              </a:rPr>
              <a:t>typical detective thriller?</a:t>
            </a:r>
          </a:p>
          <a:p>
            <a:pPr marL="609600" indent="-609600"/>
            <a:endParaRPr lang="en-GB" sz="2800">
              <a:solidFill>
                <a:srgbClr val="FFFF00"/>
              </a:solidFill>
            </a:endParaRPr>
          </a:p>
        </p:txBody>
      </p:sp>
      <p:pic>
        <p:nvPicPr>
          <p:cNvPr id="14341" name="Picture 5" descr="watch_ch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6800" y="333375"/>
            <a:ext cx="1727200" cy="298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12"/>
          <p:cNvSpPr>
            <a:spLocks noGrp="1" noChangeArrowheads="1"/>
          </p:cNvSpPr>
          <p:nvPr>
            <p:ph type="title"/>
          </p:nvPr>
        </p:nvSpPr>
        <p:spPr>
          <a:xfrm>
            <a:off x="1619250" y="404813"/>
            <a:ext cx="7005638" cy="1143000"/>
          </a:xfrm>
        </p:spPr>
        <p:txBody>
          <a:bodyPr/>
          <a:lstStyle/>
          <a:p>
            <a:r>
              <a:rPr lang="en-GB" sz="4000" b="1">
                <a:solidFill>
                  <a:srgbClr val="FFFF00"/>
                </a:solidFill>
              </a:rPr>
              <a:t>Entrances and Exits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971550" y="1989138"/>
            <a:ext cx="7272338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rgbClr val="FFFF00"/>
                </a:solidFill>
              </a:rPr>
              <a:t>Who is present when Mrs Birling is interrogated? And more importantly – who is not? Why?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rgbClr val="FFFF00"/>
                </a:solidFill>
              </a:rPr>
              <a:t>How does the lighting change when the Inspector arrives? Why?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rgbClr val="FFFF00"/>
                </a:solidFill>
              </a:rPr>
              <a:t>Why are Gerald and Sheila left alone at the end of Act 1?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rgbClr val="FFFF00"/>
                </a:solidFill>
              </a:rPr>
              <a:t>Why does Gerald leave then come back – dramatically?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>
                <a:solidFill>
                  <a:srgbClr val="FFFF00"/>
                </a:solidFill>
              </a:rPr>
              <a:t>How is the Inspector’s exit made effective?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GB" sz="2400"/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/>
          </a:p>
        </p:txBody>
      </p:sp>
      <p:pic>
        <p:nvPicPr>
          <p:cNvPr id="12304" name="Picture 16" descr="Doors 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6038"/>
            <a:ext cx="1851025" cy="187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Language and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en-GB" sz="2600">
                <a:solidFill>
                  <a:srgbClr val="FFFF00"/>
                </a:solidFill>
              </a:rPr>
              <a:t>The realism of the play, its realistic sets and incidents is reinforced by realistic language – of 1912</a:t>
            </a:r>
          </a:p>
          <a:p>
            <a:r>
              <a:rPr lang="en-GB" sz="2600">
                <a:solidFill>
                  <a:srgbClr val="FFFF00"/>
                </a:solidFill>
              </a:rPr>
              <a:t>Language reinforces the Inspector’s authority – How?</a:t>
            </a:r>
          </a:p>
          <a:p>
            <a:r>
              <a:rPr lang="en-GB" sz="2600">
                <a:solidFill>
                  <a:srgbClr val="FFFF00"/>
                </a:solidFill>
              </a:rPr>
              <a:t>Look at his style and sentence lengths…</a:t>
            </a:r>
          </a:p>
          <a:p>
            <a:r>
              <a:rPr lang="en-GB" sz="2600">
                <a:solidFill>
                  <a:srgbClr val="FFFF00"/>
                </a:solidFill>
              </a:rPr>
              <a:t>Correct manner – Mrs Birling</a:t>
            </a:r>
          </a:p>
          <a:p>
            <a:r>
              <a:rPr lang="en-GB" sz="2600">
                <a:solidFill>
                  <a:srgbClr val="FFFF00"/>
                </a:solidFill>
              </a:rPr>
              <a:t>Provincial, bullying – Mr Birling</a:t>
            </a:r>
          </a:p>
          <a:p>
            <a:r>
              <a:rPr lang="en-GB" sz="2600">
                <a:solidFill>
                  <a:srgbClr val="FFFF00"/>
                </a:solidFill>
              </a:rPr>
              <a:t>Gerald – correct, euphemisms</a:t>
            </a:r>
          </a:p>
          <a:p>
            <a:r>
              <a:rPr lang="en-GB" sz="2600">
                <a:solidFill>
                  <a:srgbClr val="FFFF00"/>
                </a:solidFill>
              </a:rPr>
              <a:t>Sheila and Eric - slang, less restrained</a:t>
            </a:r>
          </a:p>
          <a:p>
            <a:r>
              <a:rPr lang="en-GB" sz="2600">
                <a:solidFill>
                  <a:srgbClr val="FFFF00"/>
                </a:solidFill>
              </a:rPr>
              <a:t>How does language link Sheila and the Inspector?</a:t>
            </a:r>
          </a:p>
          <a:p>
            <a:endParaRPr lang="en-GB" sz="26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Dramatic Irony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How are Mr Birling’s views on the future ironic?</a:t>
            </a:r>
          </a:p>
          <a:p>
            <a:r>
              <a:rPr lang="en-GB">
                <a:solidFill>
                  <a:srgbClr val="FFFF00"/>
                </a:solidFill>
              </a:rPr>
              <a:t>What does Sheila realise before Mrs Birling?</a:t>
            </a:r>
          </a:p>
          <a:p>
            <a:r>
              <a:rPr lang="en-GB">
                <a:solidFill>
                  <a:srgbClr val="FFFF00"/>
                </a:solidFill>
              </a:rPr>
              <a:t>Who is the Inspector talking to?</a:t>
            </a:r>
          </a:p>
          <a:p>
            <a:r>
              <a:rPr lang="en-GB">
                <a:solidFill>
                  <a:srgbClr val="FFFF00"/>
                </a:solidFill>
              </a:rPr>
              <a:t>How would </a:t>
            </a:r>
            <a:r>
              <a:rPr lang="en-GB" i="1">
                <a:solidFill>
                  <a:srgbClr val="FFFF00"/>
                </a:solidFill>
              </a:rPr>
              <a:t>we</a:t>
            </a:r>
            <a:r>
              <a:rPr lang="en-GB">
                <a:solidFill>
                  <a:srgbClr val="FFFF00"/>
                </a:solidFill>
              </a:rPr>
              <a:t> fare under his interrogation?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Big Questions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solidFill>
                  <a:srgbClr val="FFFF00"/>
                </a:solidFill>
              </a:rPr>
              <a:t>Which of the characters is most affected by the events of the evening?</a:t>
            </a:r>
          </a:p>
          <a:p>
            <a:r>
              <a:rPr lang="en-GB" sz="2800">
                <a:solidFill>
                  <a:srgbClr val="FFFF00"/>
                </a:solidFill>
              </a:rPr>
              <a:t>Examine the evidence to decide whether Eva Smith and Daisy Renton are the same person</a:t>
            </a:r>
          </a:p>
          <a:p>
            <a:r>
              <a:rPr lang="en-GB" sz="2800">
                <a:solidFill>
                  <a:srgbClr val="FFFF00"/>
                </a:solidFill>
              </a:rPr>
              <a:t>How does the play show up the contrast between the philosophies of Mr Birling and Inspector Goole?</a:t>
            </a:r>
          </a:p>
          <a:p>
            <a:r>
              <a:rPr lang="en-GB" sz="2800">
                <a:solidFill>
                  <a:srgbClr val="FFFF00"/>
                </a:solidFill>
              </a:rPr>
              <a:t>What aspects of British society does the play criticise?</a:t>
            </a:r>
          </a:p>
          <a:p>
            <a:endParaRPr lang="en-US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Context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solidFill>
                  <a:srgbClr val="FFFF00"/>
                </a:solidFill>
              </a:rPr>
              <a:t>When the play is set and when it was written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FFFF00"/>
                </a:solidFill>
              </a:rPr>
              <a:t>Historical/social factors that are relevant to the time it is set and the time it was written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FFFF00"/>
                </a:solidFill>
              </a:rPr>
              <a:t>How the context affects the plot, characters and themes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FFFF00"/>
                </a:solidFill>
              </a:rPr>
              <a:t>Could you answer the question </a:t>
            </a:r>
            <a:r>
              <a:rPr lang="en-GB" i="1">
                <a:solidFill>
                  <a:srgbClr val="FFFF00"/>
                </a:solidFill>
              </a:rPr>
              <a:t>How are the Birlings  affected by the context of the play?</a:t>
            </a:r>
            <a:endParaRPr lang="en-GB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GB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274638"/>
            <a:ext cx="5770562" cy="1143000"/>
          </a:xfrm>
        </p:spPr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Context 1912 -1945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</p:spPr>
        <p:txBody>
          <a:bodyPr/>
          <a:lstStyle/>
          <a:p>
            <a:r>
              <a:rPr lang="en-GB" i="1">
                <a:solidFill>
                  <a:srgbClr val="FFFF00"/>
                </a:solidFill>
              </a:rPr>
              <a:t>An Inspector Calls</a:t>
            </a:r>
            <a:r>
              <a:rPr lang="en-GB">
                <a:solidFill>
                  <a:srgbClr val="FFFF00"/>
                </a:solidFill>
              </a:rPr>
              <a:t> is as much about 1945 as it is about 1912</a:t>
            </a:r>
          </a:p>
          <a:p>
            <a:r>
              <a:rPr lang="en-GB">
                <a:solidFill>
                  <a:srgbClr val="FFFF00"/>
                </a:solidFill>
              </a:rPr>
              <a:t>Despite Birling’s smugness, the history of Britain from 1912 onwards was far from trouble free</a:t>
            </a:r>
          </a:p>
          <a:p>
            <a:r>
              <a:rPr lang="en-GB">
                <a:solidFill>
                  <a:srgbClr val="FFFF00"/>
                </a:solidFill>
              </a:rPr>
              <a:t>Make sure you know what happened</a:t>
            </a:r>
          </a:p>
          <a:p>
            <a:r>
              <a:rPr lang="en-GB">
                <a:solidFill>
                  <a:srgbClr val="FFFF00"/>
                </a:solidFill>
              </a:rPr>
              <a:t>Make a list of the ironic statements that Birling makes</a:t>
            </a:r>
          </a:p>
        </p:txBody>
      </p:sp>
      <p:pic>
        <p:nvPicPr>
          <p:cNvPr id="23557" name="Picture 5" descr="The Titanic slowly sin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6038"/>
            <a:ext cx="239077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292725" y="692150"/>
            <a:ext cx="2449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April 1912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484438" y="1989138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Dining room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71550" y="2636838"/>
            <a:ext cx="36718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‘Fairly large suburban house’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724525" y="3933825"/>
            <a:ext cx="30956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‘Substantial and heavily comfortable’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39750" y="3860800"/>
            <a:ext cx="3600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Materially well off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755650" y="908050"/>
            <a:ext cx="3600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Celebration of engagement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227763" y="1700213"/>
            <a:ext cx="24495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Titanic sailed late April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979613" y="4724400"/>
            <a:ext cx="244951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Port, cigars and champagne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23850" y="188913"/>
            <a:ext cx="3743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u="sng">
                <a:solidFill>
                  <a:srgbClr val="FFFF00"/>
                </a:solidFill>
              </a:rPr>
              <a:t>Setting</a:t>
            </a:r>
            <a:endParaRPr lang="en-US" sz="3600" b="1" u="sng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3" grpId="0"/>
      <p:bldP spid="17419" grpId="0"/>
      <p:bldP spid="17421" grpId="0"/>
      <p:bldP spid="17422" grpId="0"/>
      <p:bldP spid="17425" grpId="0"/>
      <p:bldP spid="17426" grpId="0"/>
      <p:bldP spid="174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Plot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solidFill>
                  <a:srgbClr val="FFFF00"/>
                </a:solidFill>
              </a:rPr>
              <a:t>Know the play inside out ie. READ and RE-READ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FF00"/>
                </a:solidFill>
              </a:rPr>
              <a:t>Write detailed summaries of each of the three acts so you know the order in which the characters are questioned and exactly who did what and when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FF00"/>
                </a:solidFill>
              </a:rPr>
              <a:t>Consider what we learn about each character and their role in Eva’s death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FF00"/>
                </a:solidFill>
              </a:rPr>
              <a:t>Be clear about what happens at the end of the play and formulate your own view on the twist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Characters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solidFill>
                  <a:srgbClr val="FFFF00"/>
                </a:solidFill>
              </a:rPr>
              <a:t>Physical description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FF00"/>
                </a:solidFill>
              </a:rPr>
              <a:t>Personality and behaviour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FF00"/>
                </a:solidFill>
              </a:rPr>
              <a:t>What events/themes they are involved in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FF00"/>
                </a:solidFill>
              </a:rPr>
              <a:t>What role they play/their importance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FF00"/>
                </a:solidFill>
              </a:rPr>
              <a:t>Relationships with other characters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FF00"/>
                </a:solidFill>
              </a:rPr>
              <a:t>What they say/what others say about them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FF00"/>
                </a:solidFill>
              </a:rPr>
              <a:t>Use of language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rgbClr val="FFFF00"/>
                </a:solidFill>
              </a:rPr>
              <a:t>Could you answer the question </a:t>
            </a:r>
            <a:r>
              <a:rPr lang="en-GB" sz="2800" i="1">
                <a:solidFill>
                  <a:srgbClr val="FFFF00"/>
                </a:solidFill>
              </a:rPr>
              <a:t>It is possible to blame all the characters in the novel for Eva’s death. Which of the characters do you feel is most responsible?</a:t>
            </a:r>
            <a:endParaRPr lang="en-GB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3887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Inspector Goole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987675" y="3644900"/>
            <a:ext cx="2449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Eric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00113" y="162877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Mrs Birling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427538" y="1916113"/>
            <a:ext cx="3600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Edna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042988" y="3573463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Sheila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124075" y="479742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Gerald Croft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003800" y="292417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Eva / Daisy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148263" y="620713"/>
            <a:ext cx="3600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00"/>
                </a:solidFill>
              </a:rPr>
              <a:t>Mr Birling</a:t>
            </a:r>
          </a:p>
        </p:txBody>
      </p:sp>
      <p:pic>
        <p:nvPicPr>
          <p:cNvPr id="11285" name="Picture 21" descr="fifty_pound_note50r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4076700"/>
            <a:ext cx="1647825" cy="1447800"/>
          </a:xfrm>
          <a:prstGeom prst="rect">
            <a:avLst/>
          </a:prstGeom>
          <a:noFill/>
        </p:spPr>
      </p:pic>
      <p:pic>
        <p:nvPicPr>
          <p:cNvPr id="11286" name="Picture 22" descr="diamond ring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1268413"/>
            <a:ext cx="1905000" cy="1466850"/>
          </a:xfrm>
          <a:prstGeom prst="rect">
            <a:avLst/>
          </a:prstGeom>
          <a:noFill/>
        </p:spPr>
      </p:pic>
      <p:pic>
        <p:nvPicPr>
          <p:cNvPr id="11288" name="Picture 24" descr="steriscrub antibacterial disinfecta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013" y="2276475"/>
            <a:ext cx="1044575" cy="1152525"/>
          </a:xfrm>
          <a:prstGeom prst="rect">
            <a:avLst/>
          </a:prstGeom>
          <a:noFill/>
        </p:spPr>
      </p:pic>
      <p:pic>
        <p:nvPicPr>
          <p:cNvPr id="11290" name="Picture 26" descr="Happy New Year champagne bottle postcar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1628775"/>
            <a:ext cx="11049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70" grpId="0"/>
      <p:bldP spid="11276" grpId="0"/>
      <p:bldP spid="11277" grpId="0"/>
      <p:bldP spid="11278" grpId="0"/>
      <p:bldP spid="11280" grpId="0"/>
      <p:bldP spid="112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FF00"/>
                </a:solidFill>
              </a:rPr>
              <a:t>Who…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Is hoping for a knighthood?</a:t>
            </a:r>
          </a:p>
          <a:p>
            <a:r>
              <a:rPr lang="en-GB">
                <a:solidFill>
                  <a:srgbClr val="FFFF00"/>
                </a:solidFill>
              </a:rPr>
              <a:t>Kept a diary?</a:t>
            </a:r>
          </a:p>
          <a:p>
            <a:r>
              <a:rPr lang="en-GB">
                <a:solidFill>
                  <a:srgbClr val="FFFF00"/>
                </a:solidFill>
              </a:rPr>
              <a:t>Tried on a dress?</a:t>
            </a:r>
          </a:p>
          <a:p>
            <a:r>
              <a:rPr lang="en-GB">
                <a:solidFill>
                  <a:srgbClr val="FFFF00"/>
                </a:solidFill>
              </a:rPr>
              <a:t>Drinks too much?</a:t>
            </a:r>
          </a:p>
          <a:p>
            <a:r>
              <a:rPr lang="en-GB">
                <a:solidFill>
                  <a:srgbClr val="FFFF00"/>
                </a:solidFill>
              </a:rPr>
              <a:t>Steals money?</a:t>
            </a:r>
          </a:p>
          <a:p>
            <a:r>
              <a:rPr lang="en-GB">
                <a:solidFill>
                  <a:srgbClr val="FFFF00"/>
                </a:solidFill>
              </a:rPr>
              <a:t>Phones the infirmary?</a:t>
            </a:r>
          </a:p>
          <a:p>
            <a:endParaRPr lang="en-GB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en-GB">
              <a:solidFill>
                <a:srgbClr val="FFFF00"/>
              </a:solidFill>
            </a:endParaRPr>
          </a:p>
          <a:p>
            <a:endParaRPr lang="en-GB">
              <a:solidFill>
                <a:srgbClr val="FFFF00"/>
              </a:solidFill>
            </a:endParaRPr>
          </a:p>
          <a:p>
            <a:endParaRPr lang="en-GB">
              <a:solidFill>
                <a:srgbClr val="FFFF00"/>
              </a:solidFill>
            </a:endParaRPr>
          </a:p>
          <a:p>
            <a:endParaRPr lang="en-GB"/>
          </a:p>
        </p:txBody>
      </p:sp>
      <p:pic>
        <p:nvPicPr>
          <p:cNvPr id="20488" name="Picture 8" descr="r?t=a&amp;d=eu&amp;s=uk&amp;c=p&amp;ti=1&amp;ai=30751&amp;l=dis&amp;o=41438520&amp;sv=0a652847&amp;ip=d5f99a63&amp;u=http%3A%2F%2Fww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4724400"/>
            <a:ext cx="3333750" cy="1466850"/>
          </a:xfrm>
          <a:prstGeom prst="rect">
            <a:avLst/>
          </a:prstGeom>
          <a:noFill/>
        </p:spPr>
      </p:pic>
      <p:pic>
        <p:nvPicPr>
          <p:cNvPr id="20490" name="Picture 10" descr="webwe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2205038"/>
            <a:ext cx="1487488" cy="2374900"/>
          </a:xfrm>
          <a:prstGeom prst="rect">
            <a:avLst/>
          </a:prstGeom>
          <a:noFill/>
        </p:spPr>
      </p:pic>
      <p:pic>
        <p:nvPicPr>
          <p:cNvPr id="20492" name="Picture 12" descr="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620713"/>
            <a:ext cx="1593850" cy="338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6491287" cy="1143000"/>
          </a:xfrm>
        </p:spPr>
        <p:txBody>
          <a:bodyPr/>
          <a:lstStyle/>
          <a:p>
            <a:r>
              <a:rPr lang="en-GB" sz="4000" b="1">
                <a:solidFill>
                  <a:srgbClr val="FFFF00"/>
                </a:solidFill>
              </a:rPr>
              <a:t>Who is the Inspector and </a:t>
            </a:r>
            <a:br>
              <a:rPr lang="en-GB" sz="4000" b="1">
                <a:solidFill>
                  <a:srgbClr val="FFFF00"/>
                </a:solidFill>
              </a:rPr>
            </a:br>
            <a:r>
              <a:rPr lang="en-GB" sz="4000" b="1">
                <a:solidFill>
                  <a:srgbClr val="FFFF00"/>
                </a:solidFill>
              </a:rPr>
              <a:t>what is his role?</a:t>
            </a:r>
            <a:endParaRPr lang="en-US" sz="4000" b="1">
              <a:solidFill>
                <a:srgbClr val="FFFF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FFFF00"/>
                </a:solidFill>
              </a:rPr>
              <a:t>You need to be aware of the two different questions here</a:t>
            </a:r>
          </a:p>
          <a:p>
            <a:r>
              <a:rPr lang="en-GB">
                <a:solidFill>
                  <a:srgbClr val="FFFF00"/>
                </a:solidFill>
              </a:rPr>
              <a:t>You must be aware of the possibilities as well as having your own views on this</a:t>
            </a:r>
          </a:p>
          <a:p>
            <a:r>
              <a:rPr lang="en-GB">
                <a:solidFill>
                  <a:srgbClr val="FFFF00"/>
                </a:solidFill>
              </a:rPr>
              <a:t>Why Goole?</a:t>
            </a:r>
          </a:p>
          <a:p>
            <a:r>
              <a:rPr lang="en-GB">
                <a:solidFill>
                  <a:srgbClr val="FFFF00"/>
                </a:solidFill>
              </a:rPr>
              <a:t>Is he a catalyst?</a:t>
            </a:r>
          </a:p>
          <a:p>
            <a:r>
              <a:rPr lang="en-GB">
                <a:solidFill>
                  <a:srgbClr val="FFFF00"/>
                </a:solidFill>
              </a:rPr>
              <a:t>Link to Priestley’s purpose</a:t>
            </a:r>
          </a:p>
          <a:p>
            <a:r>
              <a:rPr lang="en-GB">
                <a:solidFill>
                  <a:srgbClr val="FFFF00"/>
                </a:solidFill>
              </a:rPr>
              <a:t>Why </a:t>
            </a:r>
            <a:r>
              <a:rPr lang="en-GB" i="1">
                <a:solidFill>
                  <a:srgbClr val="FFFF00"/>
                </a:solidFill>
              </a:rPr>
              <a:t>NOT</a:t>
            </a:r>
            <a:r>
              <a:rPr lang="en-GB">
                <a:solidFill>
                  <a:srgbClr val="FFFF00"/>
                </a:solidFill>
              </a:rPr>
              <a:t> a conventional police officer?</a:t>
            </a:r>
            <a:endParaRPr lang="en-US">
              <a:solidFill>
                <a:srgbClr val="FFFF00"/>
              </a:solidFill>
            </a:endParaRPr>
          </a:p>
        </p:txBody>
      </p:sp>
      <p:pic>
        <p:nvPicPr>
          <p:cNvPr id="27653" name="Picture 5" descr="An%20Inspector%20Ca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33600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886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Default Design</vt:lpstr>
      <vt:lpstr>An Inspector Calls</vt:lpstr>
      <vt:lpstr>Context</vt:lpstr>
      <vt:lpstr>Context 1912 -1945</vt:lpstr>
      <vt:lpstr>Slide 4</vt:lpstr>
      <vt:lpstr>Plot</vt:lpstr>
      <vt:lpstr>Characters</vt:lpstr>
      <vt:lpstr>Slide 7</vt:lpstr>
      <vt:lpstr>Who…</vt:lpstr>
      <vt:lpstr>Who is the Inspector and  what is his role?</vt:lpstr>
      <vt:lpstr>Themes</vt:lpstr>
      <vt:lpstr>Slide 11</vt:lpstr>
      <vt:lpstr>Key Quotations</vt:lpstr>
      <vt:lpstr>Who says?</vt:lpstr>
      <vt:lpstr>Structure</vt:lpstr>
      <vt:lpstr>Entrances and Exits</vt:lpstr>
      <vt:lpstr>Language and style</vt:lpstr>
      <vt:lpstr>Dramatic Irony</vt:lpstr>
      <vt:lpstr>Big Questions</vt:lpstr>
    </vt:vector>
  </TitlesOfParts>
  <Company>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 Mice and Men</dc:title>
  <dc:creator>user</dc:creator>
  <cp:lastModifiedBy>ARumblelow</cp:lastModifiedBy>
  <cp:revision>77</cp:revision>
  <dcterms:created xsi:type="dcterms:W3CDTF">2008-02-26T14:46:09Z</dcterms:created>
  <dcterms:modified xsi:type="dcterms:W3CDTF">2012-03-02T11:38:44Z</dcterms:modified>
</cp:coreProperties>
</file>