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614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4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86F3DE-AE64-4C6F-B6EF-7571062E91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273A-E791-40CF-880F-AD7D93C5F0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9F42C-61D4-41EF-BD40-94E53430CD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D9359F-0551-4199-9A5A-806873E33C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597CD-05A1-4F1D-9BA1-E82C5C99FE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FF6E-75FA-45E2-AAEB-D3C8B529C9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11D98-F754-4E70-8D70-1A34A9E1E3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4997-45B2-4E0D-AF28-35FA1E0D6D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FFC72-5286-4F08-AA6E-4467283FAF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7B072-F02E-4DC2-8606-7D6C177DDD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ABD39-689D-4F0B-AFB1-AA3ADEADE4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FC73E-0EDE-4822-9C68-3E1D8336C5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E246253-07A7-47CD-B0A5-3CAA1F4F1097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.Goodall\Local%20Settings\Temporary%20Internet%20Files\Content.IE5\ESD1CHK8\MSj00742080000%5b1%5d.mid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insp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787900" y="4508500"/>
            <a:ext cx="3981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Inspector Goole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Catalyst</a:t>
            </a:r>
          </a:p>
        </p:txBody>
      </p:sp>
      <p:pic>
        <p:nvPicPr>
          <p:cNvPr id="17412" name="Picture 4" descr="MMj03033540000[1]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7175" y="3284538"/>
            <a:ext cx="1355725" cy="1571625"/>
          </a:xfrm>
          <a:noFill/>
          <a:ln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9750" y="2492375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character who makes things happen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940425" y="2492375"/>
            <a:ext cx="28797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 exposes what is behind the family’s respectable facade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39750" y="3716338"/>
            <a:ext cx="2447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 reveals the characters to one another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011863" y="3644900"/>
            <a:ext cx="23764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 disturbs the apparent tranquillity of their lives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11188" y="5300663"/>
            <a:ext cx="1944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younger generation will be better people because of him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011863" y="5084763"/>
            <a:ext cx="2520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 leaves the house unchanged despite the massive reactions he has caused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/>
      <p:bldP spid="17417" grpId="0"/>
      <p:bldP spid="17418" grpId="0"/>
      <p:bldP spid="174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Mouthpiece for the Author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Priestley was a socialist</a:t>
            </a:r>
          </a:p>
          <a:p>
            <a:pPr>
              <a:buFont typeface="Wingdings" pitchFamily="2" charset="2"/>
              <a:buNone/>
            </a:pPr>
            <a:r>
              <a:rPr lang="en-GB"/>
              <a:t>  who despised capitalism.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  <p:pic>
        <p:nvPicPr>
          <p:cNvPr id="19461" name="Picture 5" descr="elinspectorcont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573463"/>
            <a:ext cx="2933700" cy="2981325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42988" y="3213100"/>
            <a:ext cx="43926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Inspector represents Priestley’s strong moral views. He demonstrates how people are responsible for how they affect the lives of others.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71550" y="4652963"/>
            <a:ext cx="460851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 sees the world as a community where everyone should be helping each other. </a:t>
            </a:r>
          </a:p>
          <a:p>
            <a:pPr>
              <a:spcBef>
                <a:spcPct val="50000"/>
              </a:spcBef>
            </a:pPr>
            <a:r>
              <a:rPr lang="en-GB"/>
              <a:t>“We are members of one body”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2" grpId="0"/>
      <p:bldP spid="194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character in a play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In theatrical terms he is a character who belongs to a different dimension to the others.</a:t>
            </a:r>
          </a:p>
          <a:p>
            <a:pPr>
              <a:lnSpc>
                <a:spcPct val="90000"/>
              </a:lnSpc>
            </a:pPr>
            <a:r>
              <a:rPr lang="en-GB" sz="2000"/>
              <a:t>He doesn’t conform to any of the Birlings’ ideas about class.</a:t>
            </a:r>
          </a:p>
          <a:p>
            <a:pPr>
              <a:lnSpc>
                <a:spcPct val="90000"/>
              </a:lnSpc>
            </a:pPr>
            <a:r>
              <a:rPr lang="en-GB" sz="2000"/>
              <a:t>He acts as an omniscient narrator, filling in the gaps of Eva’s life.</a:t>
            </a:r>
          </a:p>
          <a:p>
            <a:pPr>
              <a:lnSpc>
                <a:spcPct val="90000"/>
              </a:lnSpc>
            </a:pPr>
            <a:r>
              <a:rPr lang="en-GB" sz="2000"/>
              <a:t>He doesn’t follow any rules of etiquette.</a:t>
            </a:r>
          </a:p>
        </p:txBody>
      </p:sp>
      <p:pic>
        <p:nvPicPr>
          <p:cNvPr id="20484" name="Picture 4" descr="MMAG00371_0000[1]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2708275"/>
            <a:ext cx="2857500" cy="23463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Inspector’s Language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/>
              <a:t>Inspector Goole has come into the house to stir things up – to get a reaction. One way of doing this is to stir up his listeners with emotive language.</a:t>
            </a:r>
          </a:p>
          <a:p>
            <a:pPr>
              <a:buFont typeface="Wingdings" pitchFamily="2" charset="2"/>
              <a:buNone/>
            </a:pPr>
            <a:endParaRPr lang="en-GB" sz="2000"/>
          </a:p>
          <a:p>
            <a:r>
              <a:rPr lang="en-GB" sz="2000"/>
              <a:t>He describes Eva as a ‘pretty’ girl who died in ‘misery and agony’.</a:t>
            </a:r>
          </a:p>
          <a:p>
            <a:pPr>
              <a:buFont typeface="Wingdings" pitchFamily="2" charset="2"/>
              <a:buNone/>
            </a:pPr>
            <a:endParaRPr lang="en-GB" sz="2000"/>
          </a:p>
          <a:p>
            <a:r>
              <a:rPr lang="en-GB" sz="2000"/>
              <a:t>He says she was ‘alone, friendless, almost penniless, desperate’.</a:t>
            </a:r>
          </a:p>
          <a:p>
            <a:pPr>
              <a:buFont typeface="Wingdings" pitchFamily="2" charset="2"/>
              <a:buNone/>
            </a:pPr>
            <a:endParaRPr lang="en-GB" sz="2000"/>
          </a:p>
          <a:p>
            <a:r>
              <a:rPr lang="en-GB" sz="2000"/>
              <a:t>He declares that if “men will not learn that lesson, then they will be taught it in fire and blood and anguish”</a:t>
            </a:r>
          </a:p>
          <a:p>
            <a:endParaRPr lang="en-GB" sz="20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76375" y="3227388"/>
            <a:ext cx="6551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Today’s lesson objectives were: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To understand the role and nature of the Inspector.</a:t>
            </a:r>
          </a:p>
          <a:p>
            <a:pPr>
              <a:lnSpc>
                <a:spcPct val="90000"/>
              </a:lnSpc>
            </a:pPr>
            <a:r>
              <a:rPr lang="en-GB" dirty="0"/>
              <a:t>To recognise how the Inspector is used by Priestley to convey social inequality.</a:t>
            </a:r>
          </a:p>
          <a:p>
            <a:pPr>
              <a:lnSpc>
                <a:spcPct val="90000"/>
              </a:lnSpc>
            </a:pPr>
            <a:r>
              <a:rPr lang="en-GB" dirty="0"/>
              <a:t>To recognise how Priestley uses language to make the Inspector’s character more effective.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u="sng" dirty="0" smtClean="0"/>
              <a:t>Write down the connotations of the word ‘Goole’</a:t>
            </a:r>
          </a:p>
          <a:p>
            <a:pPr>
              <a:buNone/>
            </a:pPr>
            <a:r>
              <a:rPr lang="en-GB" dirty="0" smtClean="0"/>
              <a:t>Think about – </a:t>
            </a:r>
          </a:p>
          <a:p>
            <a:r>
              <a:rPr lang="en-GB" dirty="0" smtClean="0"/>
              <a:t>The sound?</a:t>
            </a:r>
          </a:p>
          <a:p>
            <a:r>
              <a:rPr lang="en-GB" dirty="0" smtClean="0"/>
              <a:t>Homonyms?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Today’s lesson objectives are: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To understand the role and nature of the Inspector.</a:t>
            </a:r>
          </a:p>
          <a:p>
            <a:pPr>
              <a:lnSpc>
                <a:spcPct val="90000"/>
              </a:lnSpc>
            </a:pPr>
            <a:r>
              <a:rPr lang="en-GB"/>
              <a:t>To recognise how the Inspector is used by Priestley to convey social inequality.</a:t>
            </a:r>
          </a:p>
          <a:p>
            <a:pPr>
              <a:lnSpc>
                <a:spcPct val="90000"/>
              </a:lnSpc>
            </a:pPr>
            <a:r>
              <a:rPr lang="en-GB"/>
              <a:t>To recognise how Priestley uses language to make the Inspector’s character more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Inspector Goole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3" name="Picture 5" descr="photo_ca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2565400"/>
            <a:ext cx="4324350" cy="2571750"/>
          </a:xfrm>
          <a:prstGeom prst="rect">
            <a:avLst/>
          </a:prstGeom>
          <a:noFill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8313" y="2565400"/>
            <a:ext cx="1582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His name sounds like ‘ghoul’ – a spirit said to take fresh life from corpses.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5288" y="3933825"/>
            <a:ext cx="1728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Goole is also a seaport town and could suggest he is going to fish for information.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235825" y="2636838"/>
            <a:ext cx="143986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He creates an “impression of massiveness, solidity and purposefulness”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092950" y="4149725"/>
            <a:ext cx="172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He is in his fifties and dressed in a “plain darkish suit of the time”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9750" y="5661025"/>
            <a:ext cx="8135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“He speaks carefully, weightily and has a disconcerting habit of looking hard at the person he addresses”</a:t>
            </a:r>
          </a:p>
        </p:txBody>
      </p:sp>
      <p:pic>
        <p:nvPicPr>
          <p:cNvPr id="7180" name="MSj00742080000[1]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0" decel="100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0"/>
                </p:tgtEl>
              </p:cMediaNode>
            </p:audio>
          </p:childTnLst>
        </p:cTn>
      </p:par>
    </p:tnLst>
    <p:bldLst>
      <p:bldP spid="7175" grpId="0"/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Inspector Calls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/>
              <a:t>Edna announces that “an Inspector’s </a:t>
            </a:r>
          </a:p>
          <a:p>
            <a:r>
              <a:rPr lang="en-GB" sz="1800"/>
              <a:t>called”</a:t>
            </a:r>
          </a:p>
          <a:p>
            <a:endParaRPr lang="en-GB" sz="1800"/>
          </a:p>
          <a:p>
            <a:r>
              <a:rPr lang="en-GB" sz="1800"/>
              <a:t>The word ‘calls’ sounds casual as if it</a:t>
            </a:r>
          </a:p>
          <a:p>
            <a:r>
              <a:rPr lang="en-GB" sz="1800"/>
              <a:t> is an informal chat – but it’s quite the </a:t>
            </a:r>
          </a:p>
          <a:p>
            <a:r>
              <a:rPr lang="en-GB" sz="1800"/>
              <a:t>opposite.</a:t>
            </a:r>
          </a:p>
          <a:p>
            <a:endParaRPr lang="en-GB" sz="1800"/>
          </a:p>
          <a:p>
            <a:r>
              <a:rPr lang="en-GB" sz="1800"/>
              <a:t>The word is deceptive. The Inspector</a:t>
            </a:r>
          </a:p>
          <a:p>
            <a:r>
              <a:rPr lang="en-GB" sz="1800"/>
              <a:t> is single-minded and calculating.</a:t>
            </a:r>
          </a:p>
          <a:p>
            <a:endParaRPr lang="en-GB" sz="1800"/>
          </a:p>
          <a:p>
            <a:r>
              <a:rPr lang="en-GB" sz="1800"/>
              <a:t>So, the title of the play is echoed</a:t>
            </a:r>
          </a:p>
          <a:p>
            <a:r>
              <a:rPr lang="en-GB" sz="1800"/>
              <a:t>in the parlourmaid’s words.</a:t>
            </a:r>
          </a:p>
          <a:p>
            <a:endParaRPr lang="en-GB" sz="1800"/>
          </a:p>
        </p:txBody>
      </p:sp>
      <p:pic>
        <p:nvPicPr>
          <p:cNvPr id="8199" name="Picture 7" descr="aninspectorcalls2000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2205038"/>
            <a:ext cx="3492500" cy="3960812"/>
          </a:xfrm>
          <a:prstGeom prst="rect">
            <a:avLst/>
          </a:prstGeom>
          <a:noFill/>
        </p:spPr>
      </p:pic>
      <p:pic>
        <p:nvPicPr>
          <p:cNvPr id="820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217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63087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4" fill="hold"/>
                                        <p:tgtEl>
                                          <p:spTgt spid="8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0"/>
                </p:tgtEl>
              </p:cMediaNode>
            </p:audio>
          </p:childTnLst>
        </p:cTn>
      </p:par>
    </p:tnLst>
    <p:bldLst>
      <p:bldP spid="819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The Inspector is:</a:t>
            </a:r>
            <a:br>
              <a:rPr lang="en-GB" dirty="0"/>
            </a:br>
            <a:r>
              <a:rPr lang="en-GB" dirty="0"/>
              <a:t>	in </a:t>
            </a:r>
            <a:r>
              <a:rPr lang="en-GB" dirty="0" smtClean="0"/>
              <a:t>control?</a:t>
            </a:r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He controls the rate at which the revelations tumble out.</a:t>
            </a:r>
          </a:p>
          <a:p>
            <a:pPr>
              <a:lnSpc>
                <a:spcPct val="80000"/>
              </a:lnSpc>
            </a:pPr>
            <a:r>
              <a:rPr lang="en-GB" sz="2800"/>
              <a:t>He slows the pace down (looking from one character to another) and speeds things up he turns ‘sharply’ on Mrs Birling.</a:t>
            </a:r>
          </a:p>
          <a:p>
            <a:pPr>
              <a:lnSpc>
                <a:spcPct val="80000"/>
              </a:lnSpc>
            </a:pPr>
            <a:r>
              <a:rPr lang="en-GB" sz="2800"/>
              <a:t>He cuts into the dialogue “with authority” telling Mr Birling that Eric must wait his turn.</a:t>
            </a:r>
          </a:p>
          <a:p>
            <a:pPr>
              <a:lnSpc>
                <a:spcPct val="80000"/>
              </a:lnSpc>
            </a:pPr>
            <a:r>
              <a:rPr lang="en-GB" sz="2800"/>
              <a:t>He ‘massively’ interrupts Birling and comes close to shouting at him when he tells him not to “stammer” and “yammer”</a:t>
            </a:r>
          </a:p>
        </p:txBody>
      </p:sp>
      <p:pic>
        <p:nvPicPr>
          <p:cNvPr id="9221" name="Picture 5" descr="insp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344612" cy="187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The Inspector is: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smtClean="0"/>
              <a:t>successful?</a:t>
            </a:r>
            <a:endParaRPr lang="en-GB" dirty="0"/>
          </a:p>
        </p:txBody>
      </p:sp>
      <p:pic>
        <p:nvPicPr>
          <p:cNvPr id="10245" name="Picture 5" descr="inspecto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0"/>
            <a:ext cx="1866900" cy="2600325"/>
          </a:xfrm>
          <a:noFill/>
          <a:ln/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63713" y="2205038"/>
            <a:ext cx="72009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/>
              <a:t>He answers his own questions if he’s not happy with the answer he gets. “You know very well there was Mrs Birling. You were in the chair”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27200" y="3357563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/>
              <a:t>He repeats a question if the answer isn’t good enough. “was it or was it not your influence?”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55763" y="4149725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/>
              <a:t>He’s persistent. He follows up questions with more questions so as to draw out a confession.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92275" y="4941888"/>
            <a:ext cx="7272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/>
              <a:t>He asks very personal questions. For example he asks Gerald if he loved Daisy Renton.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619250" y="5734050"/>
            <a:ext cx="73453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/>
              <a:t>He can be aggressive but it works. He manages to trap them and draws information out before anyone really understands what’s going on.</a:t>
            </a:r>
          </a:p>
        </p:txBody>
      </p:sp>
      <p:pic>
        <p:nvPicPr>
          <p:cNvPr id="10254" name="Picture 14" descr="MMj03957690000[1]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4437063"/>
            <a:ext cx="684213" cy="21605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  <p:bldP spid="10252" grpId="0"/>
      <p:bldP spid="10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Police inspector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750" y="227647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Interrogates suspects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16688" y="2060575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Listens to confessions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1188" y="3284538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whodunit detective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516688" y="2997200"/>
            <a:ext cx="1584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Sounds like an Inspector – I’m on duty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9750" y="4365625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Has evidence – Eva Smith’s diary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516688" y="4292600"/>
            <a:ext cx="1584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Has the victim’s photograph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39750" y="5589588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Is dedicated and relentless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588125" y="5445125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Is not put off by threats</a:t>
            </a:r>
          </a:p>
        </p:txBody>
      </p:sp>
      <p:pic>
        <p:nvPicPr>
          <p:cNvPr id="13326" name="Picture 14" descr="MMAG00595_0000[1]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8400" y="2997200"/>
            <a:ext cx="1833563" cy="2449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Mystery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He could be a ghost (ghoul) or an avenging angel.</a:t>
            </a:r>
          </a:p>
          <a:p>
            <a:pPr>
              <a:lnSpc>
                <a:spcPct val="80000"/>
              </a:lnSpc>
            </a:pPr>
            <a:r>
              <a:rPr lang="en-GB" sz="2000"/>
              <a:t>He could represent a religious figure representing morality and a moral stance.</a:t>
            </a:r>
          </a:p>
          <a:p>
            <a:pPr>
              <a:lnSpc>
                <a:spcPct val="80000"/>
              </a:lnSpc>
            </a:pPr>
            <a:r>
              <a:rPr lang="en-GB" sz="2000"/>
              <a:t>Morality plays were religious plays written in the Middle Ages.</a:t>
            </a:r>
          </a:p>
          <a:p>
            <a:pPr>
              <a:lnSpc>
                <a:spcPct val="80000"/>
              </a:lnSpc>
            </a:pPr>
            <a:r>
              <a:rPr lang="en-GB" sz="2000"/>
              <a:t>They involved the seven deadly sins and tried to teach people how to behave.</a:t>
            </a:r>
          </a:p>
          <a:p>
            <a:pPr>
              <a:lnSpc>
                <a:spcPct val="80000"/>
              </a:lnSpc>
            </a:pPr>
            <a:r>
              <a:rPr lang="en-GB" sz="2000"/>
              <a:t>The Inspector preaches a secular moral lesson.</a:t>
            </a:r>
          </a:p>
        </p:txBody>
      </p:sp>
      <p:pic>
        <p:nvPicPr>
          <p:cNvPr id="15364" name="Picture 4" descr="MMAG00410_0000[1]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56325" y="2636838"/>
            <a:ext cx="2182813" cy="2735262"/>
          </a:xfrm>
          <a:noFill/>
          <a:ln/>
        </p:spPr>
      </p:pic>
      <p:pic>
        <p:nvPicPr>
          <p:cNvPr id="15366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ghstpd02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60213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4490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audio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184</TotalTime>
  <Words>811</Words>
  <Application>Microsoft Office PowerPoint</Application>
  <PresentationFormat>On-screen Show (4:3)</PresentationFormat>
  <Paragraphs>85</Paragraphs>
  <Slides>14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Shimmer</vt:lpstr>
      <vt:lpstr>Slide 1</vt:lpstr>
      <vt:lpstr>Connector</vt:lpstr>
      <vt:lpstr>Today’s lesson objectives are:</vt:lpstr>
      <vt:lpstr>Inspector Goole</vt:lpstr>
      <vt:lpstr>An Inspector Calls</vt:lpstr>
      <vt:lpstr> The Inspector is:  in control?</vt:lpstr>
      <vt:lpstr> The Inspector is:  successful?</vt:lpstr>
      <vt:lpstr>A Police inspector</vt:lpstr>
      <vt:lpstr>A Mystery</vt:lpstr>
      <vt:lpstr>A Catalyst</vt:lpstr>
      <vt:lpstr>A Mouthpiece for the Author</vt:lpstr>
      <vt:lpstr>A character in a play</vt:lpstr>
      <vt:lpstr>The Inspector’s Language</vt:lpstr>
      <vt:lpstr>Today’s lesson objectives were:</vt:lpstr>
    </vt:vector>
  </TitlesOfParts>
  <Company>Chapel-en-le-Frith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A.Goodall</dc:creator>
  <cp:lastModifiedBy>ARumblelow</cp:lastModifiedBy>
  <cp:revision>5</cp:revision>
  <dcterms:created xsi:type="dcterms:W3CDTF">2006-04-25T18:38:58Z</dcterms:created>
  <dcterms:modified xsi:type="dcterms:W3CDTF">2012-03-02T11:08:42Z</dcterms:modified>
</cp:coreProperties>
</file>