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56" r:id="rId3"/>
    <p:sldId id="257" r:id="rId4"/>
    <p:sldId id="258" r:id="rId5"/>
    <p:sldId id="262" r:id="rId6"/>
    <p:sldId id="260" r:id="rId7"/>
    <p:sldId id="261" r:id="rId8"/>
    <p:sldId id="259" r:id="rId9"/>
    <p:sldId id="264" r:id="rId10"/>
    <p:sldId id="265" r:id="rId11"/>
    <p:sldId id="268" r:id="rId12"/>
    <p:sldId id="267" r:id="rId13"/>
    <p:sldId id="266"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B0222-8EC9-4654-830D-80A086906D23}" type="datetimeFigureOut">
              <a:rPr lang="en-GB" smtClean="0"/>
              <a:pPr/>
              <a:t>19/03/2012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82F8B-F0AB-4C40-A647-AE114E40291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582F8B-F0AB-4C40-A647-AE114E40291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206F1-4707-43E5-B392-E4C755D9378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7FDE4-D50B-4D40-B739-0C3F6DF81A6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206F1-4707-43E5-B392-E4C755D93784}" type="datetimeFigureOut">
              <a:rPr lang="en-GB" smtClean="0"/>
              <a:pPr/>
              <a:t>19/03/2012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7FDE4-D50B-4D40-B739-0C3F6DF81A6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ast-friar"/>
          <p:cNvPicPr>
            <a:picLocks noChangeAspect="1" noChangeArrowheads="1"/>
          </p:cNvPicPr>
          <p:nvPr/>
        </p:nvPicPr>
        <p:blipFill>
          <a:blip r:embed="rId2" cstate="print">
            <a:lum bright="54000" contrast="-48000"/>
          </a:blip>
          <a:srcRect/>
          <a:stretch>
            <a:fillRect/>
          </a:stretch>
        </p:blipFill>
        <p:spPr bwMode="auto">
          <a:xfrm>
            <a:off x="611188" y="511175"/>
            <a:ext cx="7777162" cy="5729288"/>
          </a:xfrm>
          <a:prstGeom prst="rect">
            <a:avLst/>
          </a:prstGeom>
          <a:noFill/>
        </p:spPr>
      </p:pic>
      <p:sp>
        <p:nvSpPr>
          <p:cNvPr id="2050" name="Rectangle 2"/>
          <p:cNvSpPr>
            <a:spLocks noGrp="1" noChangeArrowheads="1"/>
          </p:cNvSpPr>
          <p:nvPr>
            <p:ph type="ctrTitle"/>
          </p:nvPr>
        </p:nvSpPr>
        <p:spPr>
          <a:xfrm>
            <a:off x="611188" y="1125538"/>
            <a:ext cx="5040312" cy="576262"/>
          </a:xfrm>
        </p:spPr>
        <p:txBody>
          <a:bodyPr/>
          <a:lstStyle/>
          <a:p>
            <a:pPr algn="l"/>
            <a:r>
              <a:rPr lang="en-GB" sz="2400" b="1" dirty="0">
                <a:latin typeface="Maiandra GD" pitchFamily="34" charset="0"/>
              </a:rPr>
              <a:t>Complete the rhyming couplets:</a:t>
            </a:r>
          </a:p>
        </p:txBody>
      </p:sp>
      <p:sp>
        <p:nvSpPr>
          <p:cNvPr id="2051" name="Rectangle 3"/>
          <p:cNvSpPr>
            <a:spLocks noGrp="1" noChangeArrowheads="1"/>
          </p:cNvSpPr>
          <p:nvPr>
            <p:ph type="subTitle" idx="1"/>
          </p:nvPr>
        </p:nvSpPr>
        <p:spPr>
          <a:xfrm>
            <a:off x="755650" y="1773238"/>
            <a:ext cx="7561263" cy="4392612"/>
          </a:xfrm>
        </p:spPr>
        <p:txBody>
          <a:bodyPr/>
          <a:lstStyle/>
          <a:p>
            <a:pPr algn="l"/>
            <a:r>
              <a:rPr lang="en-GB" sz="1800" dirty="0">
                <a:solidFill>
                  <a:schemeClr val="tx1"/>
                </a:solidFill>
              </a:rPr>
              <a:t>ROMEO </a:t>
            </a:r>
            <a:br>
              <a:rPr lang="en-GB" sz="1800" dirty="0">
                <a:solidFill>
                  <a:schemeClr val="tx1"/>
                </a:solidFill>
              </a:rPr>
            </a:br>
            <a:r>
              <a:rPr lang="en-GB" sz="1800" dirty="0">
                <a:solidFill>
                  <a:schemeClr val="tx1"/>
                </a:solidFill>
              </a:rPr>
              <a:t/>
            </a:r>
            <a:br>
              <a:rPr lang="en-GB" sz="1800" dirty="0">
                <a:solidFill>
                  <a:schemeClr val="tx1"/>
                </a:solidFill>
              </a:rPr>
            </a:br>
            <a:r>
              <a:rPr lang="en-GB" sz="1800" dirty="0">
                <a:solidFill>
                  <a:schemeClr val="tx1"/>
                </a:solidFill>
              </a:rPr>
              <a:t>    </a:t>
            </a:r>
            <a:r>
              <a:rPr lang="en-GB" sz="2400" dirty="0">
                <a:solidFill>
                  <a:schemeClr val="tx1"/>
                </a:solidFill>
              </a:rPr>
              <a:t>Then plainly know my heart's dear love is set </a:t>
            </a:r>
            <a:br>
              <a:rPr lang="en-GB" sz="2400" dirty="0">
                <a:solidFill>
                  <a:schemeClr val="tx1"/>
                </a:solidFill>
              </a:rPr>
            </a:br>
            <a:r>
              <a:rPr lang="en-GB" sz="2400" dirty="0">
                <a:solidFill>
                  <a:schemeClr val="tx1"/>
                </a:solidFill>
              </a:rPr>
              <a:t>    On the fair daughter of rich _______: </a:t>
            </a:r>
            <a:br>
              <a:rPr lang="en-GB" sz="2400" dirty="0">
                <a:solidFill>
                  <a:schemeClr val="tx1"/>
                </a:solidFill>
              </a:rPr>
            </a:br>
            <a:r>
              <a:rPr lang="en-GB" sz="2400" dirty="0">
                <a:solidFill>
                  <a:schemeClr val="tx1"/>
                </a:solidFill>
              </a:rPr>
              <a:t>    As mine on hers, so hers is set on mine; </a:t>
            </a:r>
            <a:br>
              <a:rPr lang="en-GB" sz="2400" dirty="0">
                <a:solidFill>
                  <a:schemeClr val="tx1"/>
                </a:solidFill>
              </a:rPr>
            </a:br>
            <a:r>
              <a:rPr lang="en-GB" sz="2400" dirty="0">
                <a:solidFill>
                  <a:schemeClr val="tx1"/>
                </a:solidFill>
              </a:rPr>
              <a:t>    And all combined, save what thou must _______ </a:t>
            </a:r>
            <a:br>
              <a:rPr lang="en-GB" sz="2400" dirty="0">
                <a:solidFill>
                  <a:schemeClr val="tx1"/>
                </a:solidFill>
              </a:rPr>
            </a:br>
            <a:r>
              <a:rPr lang="en-GB" sz="2400" dirty="0">
                <a:solidFill>
                  <a:schemeClr val="tx1"/>
                </a:solidFill>
              </a:rPr>
              <a:t>    By holy marriage: when and where and how </a:t>
            </a:r>
            <a:br>
              <a:rPr lang="en-GB" sz="2400" dirty="0">
                <a:solidFill>
                  <a:schemeClr val="tx1"/>
                </a:solidFill>
              </a:rPr>
            </a:br>
            <a:r>
              <a:rPr lang="en-GB" sz="2400" dirty="0">
                <a:solidFill>
                  <a:schemeClr val="tx1"/>
                </a:solidFill>
              </a:rPr>
              <a:t>    We met, we </a:t>
            </a:r>
            <a:r>
              <a:rPr lang="en-GB" sz="2400" dirty="0" err="1">
                <a:solidFill>
                  <a:schemeClr val="tx1"/>
                </a:solidFill>
              </a:rPr>
              <a:t>woo'd</a:t>
            </a:r>
            <a:r>
              <a:rPr lang="en-GB" sz="2400" dirty="0">
                <a:solidFill>
                  <a:schemeClr val="tx1"/>
                </a:solidFill>
              </a:rPr>
              <a:t> and made exchange of ____, </a:t>
            </a:r>
            <a:br>
              <a:rPr lang="en-GB" sz="2400" dirty="0">
                <a:solidFill>
                  <a:schemeClr val="tx1"/>
                </a:solidFill>
              </a:rPr>
            </a:br>
            <a:r>
              <a:rPr lang="en-GB" sz="2400" dirty="0">
                <a:solidFill>
                  <a:schemeClr val="tx1"/>
                </a:solidFill>
              </a:rPr>
              <a:t>    I'll tell thee as we pass; but this I pray, </a:t>
            </a:r>
            <a:br>
              <a:rPr lang="en-GB" sz="2400" dirty="0">
                <a:solidFill>
                  <a:schemeClr val="tx1"/>
                </a:solidFill>
              </a:rPr>
            </a:br>
            <a:r>
              <a:rPr lang="en-GB" sz="2400" dirty="0">
                <a:solidFill>
                  <a:schemeClr val="tx1"/>
                </a:solidFill>
              </a:rPr>
              <a:t>    That thou consent to marry us ______.</a:t>
            </a:r>
            <a:r>
              <a:rPr lang="en-GB" sz="1800" dirty="0">
                <a:solidFill>
                  <a:schemeClr val="tx1"/>
                </a:solidFill>
              </a:rPr>
              <a:t> </a:t>
            </a:r>
            <a:r>
              <a:rPr lang="en-GB" sz="1800" dirty="0"/>
              <a:t/>
            </a:r>
            <a:br>
              <a:rPr lang="en-GB" sz="1800" dirty="0"/>
            </a:br>
            <a:r>
              <a:rPr lang="en-GB" sz="1800" dirty="0"/>
              <a:t/>
            </a:r>
            <a:br>
              <a:rPr lang="en-GB" sz="1800" dirty="0"/>
            </a:br>
            <a:endParaRPr lang="en-GB" sz="1800" dirty="0"/>
          </a:p>
        </p:txBody>
      </p:sp>
      <p:sp>
        <p:nvSpPr>
          <p:cNvPr id="2054" name="Text Box 6"/>
          <p:cNvSpPr txBox="1">
            <a:spLocks noChangeArrowheads="1"/>
          </p:cNvSpPr>
          <p:nvPr/>
        </p:nvSpPr>
        <p:spPr bwMode="auto">
          <a:xfrm>
            <a:off x="4500563" y="2708275"/>
            <a:ext cx="1871662" cy="457200"/>
          </a:xfrm>
          <a:prstGeom prst="rect">
            <a:avLst/>
          </a:prstGeom>
          <a:noFill/>
          <a:ln w="9525">
            <a:noFill/>
            <a:miter lim="800000"/>
            <a:headEnd/>
            <a:tailEnd/>
          </a:ln>
          <a:effectLst/>
        </p:spPr>
        <p:txBody>
          <a:bodyPr>
            <a:spAutoFit/>
          </a:bodyPr>
          <a:lstStyle/>
          <a:p>
            <a:pPr algn="ctr">
              <a:spcBef>
                <a:spcPct val="50000"/>
              </a:spcBef>
            </a:pPr>
            <a:r>
              <a:rPr lang="en-GB" sz="2400" b="1">
                <a:solidFill>
                  <a:srgbClr val="800000"/>
                </a:solidFill>
              </a:rPr>
              <a:t>Capulet</a:t>
            </a:r>
          </a:p>
        </p:txBody>
      </p:sp>
      <p:sp>
        <p:nvSpPr>
          <p:cNvPr id="2055" name="Text Box 7"/>
          <p:cNvSpPr txBox="1">
            <a:spLocks noChangeArrowheads="1"/>
          </p:cNvSpPr>
          <p:nvPr/>
        </p:nvSpPr>
        <p:spPr bwMode="auto">
          <a:xfrm>
            <a:off x="6227763" y="3429000"/>
            <a:ext cx="1871662" cy="457200"/>
          </a:xfrm>
          <a:prstGeom prst="rect">
            <a:avLst/>
          </a:prstGeom>
          <a:noFill/>
          <a:ln w="9525">
            <a:noFill/>
            <a:miter lim="800000"/>
            <a:headEnd/>
            <a:tailEnd/>
          </a:ln>
          <a:effectLst/>
        </p:spPr>
        <p:txBody>
          <a:bodyPr>
            <a:spAutoFit/>
          </a:bodyPr>
          <a:lstStyle/>
          <a:p>
            <a:pPr algn="ctr">
              <a:spcBef>
                <a:spcPct val="50000"/>
              </a:spcBef>
            </a:pPr>
            <a:r>
              <a:rPr lang="en-GB" sz="2400" b="1">
                <a:solidFill>
                  <a:srgbClr val="800000"/>
                </a:solidFill>
              </a:rPr>
              <a:t>combine</a:t>
            </a:r>
          </a:p>
        </p:txBody>
      </p:sp>
      <p:sp>
        <p:nvSpPr>
          <p:cNvPr id="2056" name="Text Box 8"/>
          <p:cNvSpPr txBox="1">
            <a:spLocks noChangeArrowheads="1"/>
          </p:cNvSpPr>
          <p:nvPr/>
        </p:nvSpPr>
        <p:spPr bwMode="auto">
          <a:xfrm>
            <a:off x="6300788" y="4149725"/>
            <a:ext cx="1871662" cy="457200"/>
          </a:xfrm>
          <a:prstGeom prst="rect">
            <a:avLst/>
          </a:prstGeom>
          <a:noFill/>
          <a:ln w="9525">
            <a:noFill/>
            <a:miter lim="800000"/>
            <a:headEnd/>
            <a:tailEnd/>
          </a:ln>
          <a:effectLst/>
        </p:spPr>
        <p:txBody>
          <a:bodyPr>
            <a:spAutoFit/>
          </a:bodyPr>
          <a:lstStyle/>
          <a:p>
            <a:pPr algn="ctr">
              <a:spcBef>
                <a:spcPct val="50000"/>
              </a:spcBef>
            </a:pPr>
            <a:r>
              <a:rPr lang="en-GB" sz="2400" b="1">
                <a:solidFill>
                  <a:srgbClr val="800000"/>
                </a:solidFill>
              </a:rPr>
              <a:t>vow</a:t>
            </a:r>
          </a:p>
        </p:txBody>
      </p:sp>
      <p:sp>
        <p:nvSpPr>
          <p:cNvPr id="2057" name="Text Box 9"/>
          <p:cNvSpPr txBox="1">
            <a:spLocks noChangeArrowheads="1"/>
          </p:cNvSpPr>
          <p:nvPr/>
        </p:nvSpPr>
        <p:spPr bwMode="auto">
          <a:xfrm>
            <a:off x="4787900" y="4868863"/>
            <a:ext cx="1871663" cy="457200"/>
          </a:xfrm>
          <a:prstGeom prst="rect">
            <a:avLst/>
          </a:prstGeom>
          <a:noFill/>
          <a:ln w="9525">
            <a:noFill/>
            <a:miter lim="800000"/>
            <a:headEnd/>
            <a:tailEnd/>
          </a:ln>
          <a:effectLst/>
        </p:spPr>
        <p:txBody>
          <a:bodyPr>
            <a:spAutoFit/>
          </a:bodyPr>
          <a:lstStyle/>
          <a:p>
            <a:pPr algn="ctr">
              <a:spcBef>
                <a:spcPct val="50000"/>
              </a:spcBef>
            </a:pPr>
            <a:r>
              <a:rPr lang="en-GB" sz="2400" b="1">
                <a:solidFill>
                  <a:srgbClr val="800000"/>
                </a:solidFill>
              </a:rPr>
              <a:t>today</a:t>
            </a:r>
          </a:p>
        </p:txBody>
      </p:sp>
      <p:sp>
        <p:nvSpPr>
          <p:cNvPr id="2058" name="Text Box 10"/>
          <p:cNvSpPr txBox="1">
            <a:spLocks noChangeArrowheads="1"/>
          </p:cNvSpPr>
          <p:nvPr/>
        </p:nvSpPr>
        <p:spPr bwMode="auto">
          <a:xfrm>
            <a:off x="179388" y="5516563"/>
            <a:ext cx="8785225" cy="1379537"/>
          </a:xfrm>
          <a:prstGeom prst="rect">
            <a:avLst/>
          </a:prstGeom>
          <a:solidFill>
            <a:schemeClr val="tx1"/>
          </a:solidFill>
          <a:ln w="9525">
            <a:solidFill>
              <a:schemeClr val="bg1"/>
            </a:solidFill>
            <a:prstDash val="dashDot"/>
            <a:miter lim="800000"/>
            <a:headEnd/>
            <a:tailEnd/>
          </a:ln>
          <a:effectLst/>
        </p:spPr>
        <p:txBody>
          <a:bodyPr>
            <a:spAutoFit/>
          </a:bodyPr>
          <a:lstStyle/>
          <a:p>
            <a:pPr marL="342900" indent="-342900">
              <a:spcBef>
                <a:spcPct val="50000"/>
              </a:spcBef>
              <a:buFontTx/>
              <a:buAutoNum type="arabicPeriod"/>
            </a:pPr>
            <a:r>
              <a:rPr lang="en-GB" sz="2400">
                <a:solidFill>
                  <a:schemeClr val="bg1"/>
                </a:solidFill>
                <a:latin typeface="Maiandra GD" pitchFamily="34" charset="0"/>
              </a:rPr>
              <a:t>What is Romeo  asking Friar Lawrence to do?</a:t>
            </a:r>
          </a:p>
          <a:p>
            <a:pPr marL="342900" indent="-342900">
              <a:spcBef>
                <a:spcPct val="50000"/>
              </a:spcBef>
              <a:buFontTx/>
              <a:buAutoNum type="arabicPeriod"/>
            </a:pPr>
            <a:r>
              <a:rPr lang="en-GB" sz="2400">
                <a:solidFill>
                  <a:schemeClr val="bg1"/>
                </a:solidFill>
                <a:latin typeface="Maiandra GD" pitchFamily="34" charset="0"/>
              </a:rPr>
              <a:t>What would your response be if you were Friar Lawrence? Why?</a:t>
            </a:r>
          </a:p>
        </p:txBody>
      </p:sp>
      <p:sp>
        <p:nvSpPr>
          <p:cNvPr id="2059" name="Rectangle 11"/>
          <p:cNvSpPr>
            <a:spLocks noChangeArrowheads="1"/>
          </p:cNvSpPr>
          <p:nvPr/>
        </p:nvSpPr>
        <p:spPr bwMode="auto">
          <a:xfrm>
            <a:off x="539750" y="476250"/>
            <a:ext cx="7772400" cy="765175"/>
          </a:xfrm>
          <a:prstGeom prst="rect">
            <a:avLst/>
          </a:prstGeom>
          <a:noFill/>
          <a:ln w="9525">
            <a:noFill/>
            <a:miter lim="800000"/>
            <a:headEnd/>
            <a:tailEnd/>
          </a:ln>
          <a:effectLst/>
        </p:spPr>
        <p:txBody>
          <a:bodyPr anchor="ctr"/>
          <a:lstStyle/>
          <a:p>
            <a:pPr algn="ctr"/>
            <a:endParaRPr lang="en-GB" sz="2400" dirty="0">
              <a:solidFill>
                <a:schemeClr val="tx2"/>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linds(horizontal)">
                                      <p:cBhvr>
                                        <p:cTn id="12" dur="500"/>
                                        <p:tgtEl>
                                          <p:spTgt spid="205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6"/>
                                        </p:tgtEl>
                                        <p:attrNameLst>
                                          <p:attrName>style.visibility</p:attrName>
                                        </p:attrNameLst>
                                      </p:cBhvr>
                                      <p:to>
                                        <p:strVal val="visible"/>
                                      </p:to>
                                    </p:set>
                                    <p:animEffect transition="in" filter="blinds(horizontal)">
                                      <p:cBhvr>
                                        <p:cTn id="17" dur="500"/>
                                        <p:tgtEl>
                                          <p:spTgt spid="205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7"/>
                                        </p:tgtEl>
                                        <p:attrNameLst>
                                          <p:attrName>style.visibility</p:attrName>
                                        </p:attrNameLst>
                                      </p:cBhvr>
                                      <p:to>
                                        <p:strVal val="visible"/>
                                      </p:to>
                                    </p:set>
                                    <p:animEffect transition="in" filter="blinds(horizontal)">
                                      <p:cBhvr>
                                        <p:cTn id="22" dur="500"/>
                                        <p:tgtEl>
                                          <p:spTgt spid="205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058"/>
                                        </p:tgtEl>
                                        <p:attrNameLst>
                                          <p:attrName>style.visibility</p:attrName>
                                        </p:attrNameLst>
                                      </p:cBhvr>
                                      <p:to>
                                        <p:strVal val="visible"/>
                                      </p:to>
                                    </p:set>
                                    <p:animEffect transition="in" filter="diamond(in)">
                                      <p:cBhvr>
                                        <p:cTn id="27" dur="20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P spid="2056" grpId="0"/>
      <p:bldP spid="2057" grpId="0"/>
      <p:bldP spid="205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274638"/>
            <a:ext cx="8291512" cy="1425575"/>
          </a:xfrm>
          <a:solidFill>
            <a:schemeClr val="hlink"/>
          </a:solidFill>
        </p:spPr>
        <p:txBody>
          <a:bodyPr/>
          <a:lstStyle/>
          <a:p>
            <a:r>
              <a:rPr lang="en-GB" sz="4000" dirty="0">
                <a:solidFill>
                  <a:schemeClr val="bg1"/>
                </a:solidFill>
              </a:rPr>
              <a:t>What warning is the Friar giving here?</a:t>
            </a:r>
          </a:p>
        </p:txBody>
      </p:sp>
      <p:sp>
        <p:nvSpPr>
          <p:cNvPr id="12291" name="Rectangle 3"/>
          <p:cNvSpPr>
            <a:spLocks noGrp="1" noChangeArrowheads="1"/>
          </p:cNvSpPr>
          <p:nvPr>
            <p:ph type="body" idx="1"/>
          </p:nvPr>
        </p:nvSpPr>
        <p:spPr>
          <a:xfrm>
            <a:off x="468313" y="2133600"/>
            <a:ext cx="8675687" cy="3992563"/>
          </a:xfrm>
        </p:spPr>
        <p:txBody>
          <a:bodyPr/>
          <a:lstStyle/>
          <a:p>
            <a:pPr>
              <a:buNone/>
            </a:pPr>
            <a:r>
              <a:rPr lang="en-GB" b="1" dirty="0"/>
              <a:t>“Therefore, love moderately. long love does so;</a:t>
            </a:r>
            <a:br>
              <a:rPr lang="en-GB" b="1" dirty="0"/>
            </a:br>
            <a:r>
              <a:rPr lang="en-GB" b="1" dirty="0"/>
              <a:t>Too swift can </a:t>
            </a:r>
            <a:r>
              <a:rPr lang="en-GB" b="1" dirty="0" smtClean="0"/>
              <a:t>be </a:t>
            </a:r>
            <a:r>
              <a:rPr lang="en-GB" b="1" dirty="0"/>
              <a:t>as late as too slow</a:t>
            </a:r>
            <a:r>
              <a:rPr lang="en-GB" b="1" dirty="0" smtClean="0"/>
              <a:t>.”</a:t>
            </a:r>
          </a:p>
          <a:p>
            <a:pPr>
              <a:buNone/>
            </a:pPr>
            <a:endParaRPr lang="en-GB" b="1" dirty="0" smtClean="0"/>
          </a:p>
          <a:p>
            <a:pPr>
              <a:buNone/>
            </a:pPr>
            <a:r>
              <a:rPr lang="en-GB" sz="2800" b="1" dirty="0" smtClean="0"/>
              <a:t>Does this remind you of any other lines in the play?</a:t>
            </a:r>
            <a:endParaRPr lang="en-GB"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en-GB" dirty="0" smtClean="0"/>
              <a:t>Answer this exam style question in as much detail as you can – complete for </a:t>
            </a:r>
            <a:r>
              <a:rPr lang="en-GB" dirty="0" err="1" smtClean="0"/>
              <a:t>homelearning</a:t>
            </a:r>
            <a:r>
              <a:rPr lang="en-GB" dirty="0" smtClean="0"/>
              <a:t>. Due two weeks today. </a:t>
            </a:r>
            <a:endParaRPr lang="en-GB" dirty="0"/>
          </a:p>
        </p:txBody>
      </p:sp>
      <p:sp>
        <p:nvSpPr>
          <p:cNvPr id="3" name="Content Placeholder 2"/>
          <p:cNvSpPr>
            <a:spLocks noGrp="1"/>
          </p:cNvSpPr>
          <p:nvPr>
            <p:ph idx="1"/>
          </p:nvPr>
        </p:nvSpPr>
        <p:spPr>
          <a:xfrm>
            <a:off x="457200" y="2708920"/>
            <a:ext cx="8075240" cy="3417243"/>
          </a:xfrm>
          <a:solidFill>
            <a:schemeClr val="bg2"/>
          </a:solidFill>
          <a:ln>
            <a:solidFill>
              <a:srgbClr val="7030A0"/>
            </a:solidFill>
          </a:ln>
        </p:spPr>
        <p:txBody>
          <a:bodyPr/>
          <a:lstStyle/>
          <a:p>
            <a:r>
              <a:rPr lang="en-GB" b="1" dirty="0" smtClean="0">
                <a:latin typeface="Euphemia" pitchFamily="34" charset="0"/>
              </a:rPr>
              <a:t>How does Shakespeare present Romeo’s character when he speaks to Friar Lawrence in act 2 scene 3? </a:t>
            </a:r>
          </a:p>
          <a:p>
            <a:endParaRPr lang="en-GB" b="1" dirty="0" smtClean="0">
              <a:latin typeface="Euphemia" pitchFamily="34" charset="0"/>
            </a:endParaRPr>
          </a:p>
          <a:p>
            <a:r>
              <a:rPr lang="en-GB" b="1" dirty="0" smtClean="0">
                <a:latin typeface="Euphemia" pitchFamily="34" charset="0"/>
              </a:rPr>
              <a:t>How does he present his character differently in another part of the play. </a:t>
            </a:r>
            <a:endParaRPr lang="en-GB" b="1" dirty="0">
              <a:latin typeface="Euphemi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003232" cy="1143000"/>
          </a:xfrm>
        </p:spPr>
        <p:txBody>
          <a:bodyPr/>
          <a:lstStyle/>
          <a:p>
            <a:r>
              <a:rPr lang="en-GB" dirty="0" smtClean="0"/>
              <a:t>B- A* grade </a:t>
            </a:r>
            <a:r>
              <a:rPr lang="en-GB" dirty="0" smtClean="0">
                <a:solidFill>
                  <a:srgbClr val="C00000"/>
                </a:solidFill>
              </a:rPr>
              <a:t>analysis</a:t>
            </a:r>
            <a:r>
              <a:rPr lang="en-GB" dirty="0" smtClean="0"/>
              <a:t>/ </a:t>
            </a:r>
            <a:r>
              <a:rPr lang="en-GB" dirty="0" smtClean="0">
                <a:solidFill>
                  <a:srgbClr val="0070C0"/>
                </a:solidFill>
              </a:rPr>
              <a:t>speculation </a:t>
            </a:r>
            <a:endParaRPr lang="en-GB" dirty="0">
              <a:solidFill>
                <a:srgbClr val="0070C0"/>
              </a:solidFill>
            </a:endParaRPr>
          </a:p>
        </p:txBody>
      </p:sp>
      <p:sp>
        <p:nvSpPr>
          <p:cNvPr id="3" name="Content Placeholder 2"/>
          <p:cNvSpPr>
            <a:spLocks noGrp="1"/>
          </p:cNvSpPr>
          <p:nvPr>
            <p:ph idx="1"/>
          </p:nvPr>
        </p:nvSpPr>
        <p:spPr>
          <a:xfrm>
            <a:off x="395536" y="1484784"/>
            <a:ext cx="8280920" cy="2520280"/>
          </a:xfrm>
        </p:spPr>
        <p:txBody>
          <a:bodyPr>
            <a:normAutofit fontScale="55000" lnSpcReduction="20000"/>
          </a:bodyPr>
          <a:lstStyle/>
          <a:p>
            <a:pPr>
              <a:buNone/>
            </a:pPr>
            <a:r>
              <a:rPr lang="en-GB" b="1" u="sng" dirty="0" smtClean="0"/>
              <a:t>What does analysis mean? </a:t>
            </a:r>
          </a:p>
          <a:p>
            <a:pPr>
              <a:buNone/>
            </a:pPr>
            <a:r>
              <a:rPr lang="en-GB" dirty="0"/>
              <a:t>P</a:t>
            </a:r>
            <a:r>
              <a:rPr lang="en-GB" dirty="0" smtClean="0"/>
              <a:t>ick out </a:t>
            </a:r>
            <a:r>
              <a:rPr lang="en-GB" b="1" dirty="0" smtClean="0">
                <a:solidFill>
                  <a:srgbClr val="C00000"/>
                </a:solidFill>
              </a:rPr>
              <a:t>key words </a:t>
            </a:r>
            <a:r>
              <a:rPr lang="en-GB" dirty="0" smtClean="0"/>
              <a:t>and analyse their effect on the audience. </a:t>
            </a:r>
          </a:p>
          <a:p>
            <a:pPr>
              <a:buNone/>
            </a:pPr>
            <a:r>
              <a:rPr lang="en-GB" dirty="0" smtClean="0"/>
              <a:t>Comment on the effect of </a:t>
            </a:r>
            <a:r>
              <a:rPr lang="en-GB" b="1" dirty="0" smtClean="0">
                <a:solidFill>
                  <a:srgbClr val="C00000"/>
                </a:solidFill>
              </a:rPr>
              <a:t>Shakespeare’s techniques </a:t>
            </a:r>
            <a:r>
              <a:rPr lang="en-GB" dirty="0" smtClean="0"/>
              <a:t>e.g. Metaphor/ hyperbole/ rhyming couplet/ foreboding/ pace/ dramatic irony etc. </a:t>
            </a:r>
          </a:p>
          <a:p>
            <a:pPr>
              <a:buNone/>
            </a:pPr>
            <a:endParaRPr lang="en-GB" dirty="0" smtClean="0"/>
          </a:p>
          <a:p>
            <a:pPr>
              <a:buNone/>
            </a:pPr>
            <a:r>
              <a:rPr lang="en-GB" b="1" u="sng" dirty="0" smtClean="0"/>
              <a:t>What does speculation mean? </a:t>
            </a:r>
          </a:p>
          <a:p>
            <a:pPr>
              <a:buNone/>
            </a:pPr>
            <a:r>
              <a:rPr lang="en-GB" dirty="0" smtClean="0"/>
              <a:t>Develop and offer more than one </a:t>
            </a:r>
            <a:r>
              <a:rPr lang="en-GB" b="1" dirty="0" smtClean="0">
                <a:solidFill>
                  <a:srgbClr val="0070C0"/>
                </a:solidFill>
              </a:rPr>
              <a:t>interpretation</a:t>
            </a:r>
            <a:r>
              <a:rPr lang="en-GB" dirty="0" smtClean="0"/>
              <a:t> of the quotation </a:t>
            </a:r>
          </a:p>
          <a:p>
            <a:pPr>
              <a:buNone/>
            </a:pPr>
            <a:r>
              <a:rPr lang="en-GB" dirty="0" smtClean="0"/>
              <a:t>Consider and </a:t>
            </a:r>
            <a:r>
              <a:rPr lang="en-GB" b="1" dirty="0" smtClean="0">
                <a:solidFill>
                  <a:srgbClr val="0070C0"/>
                </a:solidFill>
              </a:rPr>
              <a:t>link to another part of the play </a:t>
            </a:r>
          </a:p>
          <a:p>
            <a:pPr>
              <a:buNone/>
            </a:pPr>
            <a:r>
              <a:rPr lang="en-GB" b="1" dirty="0" smtClean="0">
                <a:solidFill>
                  <a:srgbClr val="0070C0"/>
                </a:solidFill>
              </a:rPr>
              <a:t>Link to wider themes or context </a:t>
            </a:r>
            <a:r>
              <a:rPr lang="en-GB" dirty="0" smtClean="0"/>
              <a:t>(background e.g. </a:t>
            </a:r>
            <a:r>
              <a:rPr lang="en-GB" dirty="0" err="1" smtClean="0"/>
              <a:t>Shakepeare’s</a:t>
            </a:r>
            <a:r>
              <a:rPr lang="en-GB" dirty="0" smtClean="0"/>
              <a:t> time/ modern times)</a:t>
            </a:r>
          </a:p>
          <a:p>
            <a:endParaRPr lang="en-GB" dirty="0"/>
          </a:p>
        </p:txBody>
      </p:sp>
      <p:sp>
        <p:nvSpPr>
          <p:cNvPr id="3074" name="Rectangle 2"/>
          <p:cNvSpPr>
            <a:spLocks noChangeArrowheads="1"/>
          </p:cNvSpPr>
          <p:nvPr/>
        </p:nvSpPr>
        <p:spPr bwMode="auto">
          <a:xfrm>
            <a:off x="0" y="4020721"/>
            <a:ext cx="9252520" cy="2585323"/>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Targets: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 grade</a:t>
            </a:r>
            <a:r>
              <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clear understanding shown, appropriate selection of quotation and some analysis of language.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 grade</a:t>
            </a:r>
            <a:r>
              <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detailed and perceptive understanding shown, embedded quotations and detailed analysis of key words and techniques.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grade</a:t>
            </a:r>
            <a:r>
              <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sophisticated analysis, developed interpretations and speculation linking to the question throughout.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a:t>
            </a:r>
            <a:r>
              <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impressive and original analysis, linking to context, themes and cross referencing different parts of the play in convincing detail. </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1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4" end="4"/>
                                            </p:txEl>
                                          </p:spTgt>
                                        </p:tgtEl>
                                      </p:cBhvr>
                                    </p:animEffect>
                                  </p:childTnLst>
                                </p:cTn>
                              </p:par>
                              <p:par>
                                <p:cTn id="21" presetID="50" presetClass="entr" presetSubtype="0" decel="10000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2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5" end="5"/>
                                            </p:txEl>
                                          </p:spTgt>
                                        </p:tgtEl>
                                      </p:cBhvr>
                                    </p:animEffect>
                                  </p:childTnLst>
                                </p:cTn>
                              </p:par>
                              <p:par>
                                <p:cTn id="26" presetID="50" presetClass="entr" presetSubtype="0" decel="10000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3074"/>
                                        </p:tgtEl>
                                        <p:attrNameLst>
                                          <p:attrName>style.visibility</p:attrName>
                                        </p:attrNameLst>
                                      </p:cBhvr>
                                      <p:to>
                                        <p:strVal val="visible"/>
                                      </p:to>
                                    </p:set>
                                    <p:animEffect transition="in" filter="diamond(in)">
                                      <p:cBhvr>
                                        <p:cTn id="40"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a:t>
            </a:r>
            <a:r>
              <a:rPr lang="en-GB" dirty="0" smtClean="0">
                <a:solidFill>
                  <a:srgbClr val="00B0F0"/>
                </a:solidFill>
              </a:rPr>
              <a:t>P</a:t>
            </a:r>
            <a:r>
              <a:rPr lang="en-GB" dirty="0" smtClean="0">
                <a:solidFill>
                  <a:srgbClr val="FF0000"/>
                </a:solidFill>
              </a:rPr>
              <a:t>E</a:t>
            </a:r>
            <a:r>
              <a:rPr lang="en-GB" dirty="0" smtClean="0">
                <a:solidFill>
                  <a:srgbClr val="00B050"/>
                </a:solidFill>
              </a:rPr>
              <a:t>A</a:t>
            </a:r>
            <a:r>
              <a:rPr lang="en-GB" dirty="0" smtClean="0">
                <a:solidFill>
                  <a:srgbClr val="7030A0"/>
                </a:solidFill>
              </a:rPr>
              <a:t>S</a:t>
            </a:r>
            <a:r>
              <a:rPr lang="en-GB" dirty="0" smtClean="0"/>
              <a:t> – how does Shakespeare present Friar Lawrence?</a:t>
            </a:r>
            <a:endParaRPr lang="en-GB" dirty="0"/>
          </a:p>
        </p:txBody>
      </p:sp>
      <p:sp>
        <p:nvSpPr>
          <p:cNvPr id="3" name="Content Placeholder 2"/>
          <p:cNvSpPr>
            <a:spLocks noGrp="1"/>
          </p:cNvSpPr>
          <p:nvPr>
            <p:ph idx="1"/>
          </p:nvPr>
        </p:nvSpPr>
        <p:spPr>
          <a:xfrm>
            <a:off x="395536" y="1556792"/>
            <a:ext cx="8363272" cy="5717232"/>
          </a:xfrm>
        </p:spPr>
        <p:txBody>
          <a:bodyPr>
            <a:normAutofit fontScale="77500" lnSpcReduction="20000"/>
          </a:bodyPr>
          <a:lstStyle/>
          <a:p>
            <a:pPr>
              <a:buNone/>
            </a:pPr>
            <a:r>
              <a:rPr lang="en-GB" dirty="0" smtClean="0"/>
              <a:t>	In the extract Shakespeare presents Friar Lawrence as being apprehensive about Romeo’s change of heart. The Friar does not at first believe that Romeo should be married since he exclaims: “Holy Saint Francis, what a change is here!/ Is Rosaline, who thou </a:t>
            </a:r>
            <a:r>
              <a:rPr lang="en-GB" dirty="0" err="1" smtClean="0"/>
              <a:t>dids’t</a:t>
            </a:r>
            <a:r>
              <a:rPr lang="en-GB" dirty="0" smtClean="0"/>
              <a:t> love so dear/ so soon forsaken?”. Shakespeare’s use of religious saints and religious imagery “forsaken” highlights the Friar’s position in the church, as being not only holy, but also a man whose opinion has moral authority and wisdom. In addition, the use of the question and exclamation reveals just how surprised he is at Romeo’s rash behaviour. This would make the audience pause to also consider their </a:t>
            </a:r>
            <a:r>
              <a:rPr lang="en-GB" dirty="0" err="1" smtClean="0"/>
              <a:t>opnion</a:t>
            </a:r>
            <a:r>
              <a:rPr lang="en-GB" dirty="0" smtClean="0"/>
              <a:t> on Romeo, who up until this point, has appeared to be the stereotypical lover. Now the audience may think he is impulsive or fickle. This would be especially true of the audience in Shakespeare’s time, who all upheld strong Christian values. </a:t>
            </a:r>
          </a:p>
          <a:p>
            <a:pPr>
              <a:buNone/>
            </a:pPr>
            <a:r>
              <a:rPr lang="en-GB" dirty="0" smtClean="0"/>
              <a:t>In another part of the play Friar Lawrence appears to be....</a:t>
            </a:r>
            <a:endParaRPr lang="en-GB" dirty="0"/>
          </a:p>
        </p:txBody>
      </p:sp>
      <p:sp>
        <p:nvSpPr>
          <p:cNvPr id="4" name="Content Placeholder 2"/>
          <p:cNvSpPr txBox="1">
            <a:spLocks/>
          </p:cNvSpPr>
          <p:nvPr/>
        </p:nvSpPr>
        <p:spPr>
          <a:xfrm>
            <a:off x="780728" y="1340768"/>
            <a:ext cx="8363272" cy="5717232"/>
          </a:xfrm>
          <a:prstGeom prst="rect">
            <a:avLst/>
          </a:prstGeom>
          <a:solidFill>
            <a:schemeClr val="bg1"/>
          </a:solidFill>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smtClean="0">
                <a:ln>
                  <a:noFill/>
                </a:ln>
                <a:solidFill>
                  <a:srgbClr val="00B0F0"/>
                </a:solidFill>
                <a:effectLst/>
                <a:uLnTx/>
                <a:uFillTx/>
                <a:latin typeface="+mn-lt"/>
                <a:ea typeface="+mn-ea"/>
                <a:cs typeface="+mn-cs"/>
              </a:rPr>
              <a:t>In the extract Shakespeare presents Friar Lawrence as being apprehensive about Romeo’s change of heart. The Friar does not at first believe that Romeo should be married</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since he exclaims: </a:t>
            </a:r>
            <a:r>
              <a:rPr kumimoji="0" lang="en-GB" sz="3200" b="0" i="0" u="none" strike="noStrike" kern="1200" cap="none" spc="0" normalizeH="0" baseline="0" noProof="0" dirty="0" smtClean="0">
                <a:ln>
                  <a:noFill/>
                </a:ln>
                <a:solidFill>
                  <a:srgbClr val="FF0000"/>
                </a:solidFill>
                <a:effectLst/>
                <a:uLnTx/>
                <a:uFillTx/>
                <a:latin typeface="+mn-lt"/>
                <a:ea typeface="+mn-ea"/>
                <a:cs typeface="+mn-cs"/>
              </a:rPr>
              <a:t>“Holy Saint Francis, what a change is here!/ Is Rosaline, who thou </a:t>
            </a:r>
            <a:r>
              <a:rPr kumimoji="0" lang="en-GB" sz="3200" b="0" i="0" u="none" strike="noStrike" kern="1200" cap="none" spc="0" normalizeH="0" baseline="0" noProof="0" dirty="0" err="1" smtClean="0">
                <a:ln>
                  <a:noFill/>
                </a:ln>
                <a:solidFill>
                  <a:srgbClr val="FF0000"/>
                </a:solidFill>
                <a:effectLst/>
                <a:uLnTx/>
                <a:uFillTx/>
                <a:latin typeface="+mn-lt"/>
                <a:ea typeface="+mn-ea"/>
                <a:cs typeface="+mn-cs"/>
              </a:rPr>
              <a:t>dids’t</a:t>
            </a:r>
            <a:r>
              <a:rPr kumimoji="0" lang="en-GB" sz="3200" b="0" i="0" u="none" strike="noStrike" kern="1200" cap="none" spc="0" normalizeH="0" baseline="0" noProof="0" dirty="0" smtClean="0">
                <a:ln>
                  <a:noFill/>
                </a:ln>
                <a:solidFill>
                  <a:srgbClr val="FF0000"/>
                </a:solidFill>
                <a:effectLst/>
                <a:uLnTx/>
                <a:uFillTx/>
                <a:latin typeface="+mn-lt"/>
                <a:ea typeface="+mn-ea"/>
                <a:cs typeface="+mn-cs"/>
              </a:rPr>
              <a:t> love so dear/ so soon forsaken?”</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Shakespeare’s use of </a:t>
            </a:r>
            <a:r>
              <a:rPr kumimoji="0" lang="en-GB" sz="3200" b="0" i="0" u="none" strike="noStrike" kern="1200" cap="none" spc="0" normalizeH="0" baseline="0" noProof="0" dirty="0" smtClean="0">
                <a:ln>
                  <a:noFill/>
                </a:ln>
                <a:solidFill>
                  <a:srgbClr val="00B050"/>
                </a:solidFill>
                <a:effectLst/>
                <a:uLnTx/>
                <a:uFillTx/>
                <a:latin typeface="+mn-lt"/>
                <a:ea typeface="+mn-ea"/>
                <a:cs typeface="+mn-cs"/>
              </a:rPr>
              <a:t>religious saints </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and </a:t>
            </a:r>
            <a:r>
              <a:rPr kumimoji="0" lang="en-GB" sz="3200" b="0" i="0" u="none" strike="noStrike" kern="1200" cap="none" spc="0" normalizeH="0" baseline="0" noProof="0" dirty="0" smtClean="0">
                <a:ln>
                  <a:noFill/>
                </a:ln>
                <a:solidFill>
                  <a:srgbClr val="00B050"/>
                </a:solidFill>
                <a:effectLst/>
                <a:uLnTx/>
                <a:uFillTx/>
                <a:latin typeface="+mn-lt"/>
                <a:ea typeface="+mn-ea"/>
                <a:cs typeface="+mn-cs"/>
              </a:rPr>
              <a:t>religious imagery “forsaken” highlights the Friar’s position in the church, as being not only holy, but also a man whose opinion has moral authority and wisdom. In addition, the use of the question and exclamation reveals just how surprised he is at Romeo’s rash behaviour.</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smtClean="0">
                <a:ln>
                  <a:noFill/>
                </a:ln>
                <a:solidFill>
                  <a:srgbClr val="7030A0"/>
                </a:solidFill>
                <a:effectLst/>
                <a:uLnTx/>
                <a:uFillTx/>
                <a:latin typeface="+mn-lt"/>
                <a:ea typeface="+mn-ea"/>
                <a:cs typeface="+mn-cs"/>
              </a:rPr>
              <a:t>This would make the audience pause to also consider their opinion on Romeo, who up until this point, has appeared to be the stereotypical lover. Now the audience may think he is impulsive or fickle. This would be especially true of the audience in Shakespeare’s time, who all upheld strong Christian values.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rgbClr val="7030A0"/>
                </a:solidFill>
                <a:effectLst/>
                <a:uLnTx/>
                <a:uFillTx/>
                <a:latin typeface="+mn-lt"/>
                <a:ea typeface="+mn-ea"/>
                <a:cs typeface="+mn-cs"/>
              </a:rPr>
              <a:t>In another part of the play Friar Lawrence appears to be....</a:t>
            </a:r>
          </a:p>
        </p:txBody>
      </p:sp>
      <p:sp>
        <p:nvSpPr>
          <p:cNvPr id="5" name="Left Brace 4"/>
          <p:cNvSpPr/>
          <p:nvPr/>
        </p:nvSpPr>
        <p:spPr>
          <a:xfrm>
            <a:off x="971600" y="1340768"/>
            <a:ext cx="288032" cy="288032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a:off x="971600" y="4365104"/>
            <a:ext cx="288032" cy="249289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0" y="1988840"/>
            <a:ext cx="1043608" cy="1200329"/>
          </a:xfrm>
          <a:prstGeom prst="rect">
            <a:avLst/>
          </a:prstGeom>
          <a:solidFill>
            <a:srgbClr val="92D050"/>
          </a:solidFill>
        </p:spPr>
        <p:txBody>
          <a:bodyPr wrap="square" rtlCol="0">
            <a:spAutoFit/>
          </a:bodyPr>
          <a:lstStyle/>
          <a:p>
            <a:r>
              <a:rPr lang="en-GB" dirty="0" smtClean="0"/>
              <a:t>This is a C-B grade response</a:t>
            </a:r>
            <a:endParaRPr lang="en-GB" dirty="0"/>
          </a:p>
        </p:txBody>
      </p:sp>
      <p:sp>
        <p:nvSpPr>
          <p:cNvPr id="8" name="TextBox 7"/>
          <p:cNvSpPr txBox="1"/>
          <p:nvPr/>
        </p:nvSpPr>
        <p:spPr>
          <a:xfrm>
            <a:off x="0" y="4581128"/>
            <a:ext cx="1043608" cy="923330"/>
          </a:xfrm>
          <a:prstGeom prst="rect">
            <a:avLst/>
          </a:prstGeom>
          <a:solidFill>
            <a:srgbClr val="92D050"/>
          </a:solidFill>
        </p:spPr>
        <p:txBody>
          <a:bodyPr wrap="square" rtlCol="0">
            <a:spAutoFit/>
          </a:bodyPr>
          <a:lstStyle/>
          <a:p>
            <a:r>
              <a:rPr lang="en-GB" dirty="0" smtClean="0"/>
              <a:t>This is A- A* grade response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ox(i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smtClean="0"/>
              <a:t>Homelearning</a:t>
            </a:r>
            <a:endParaRPr lang="en-GB" b="1" u="sng" dirty="0"/>
          </a:p>
        </p:txBody>
      </p:sp>
      <p:sp>
        <p:nvSpPr>
          <p:cNvPr id="3" name="Content Placeholder 2"/>
          <p:cNvSpPr>
            <a:spLocks noGrp="1"/>
          </p:cNvSpPr>
          <p:nvPr>
            <p:ph idx="1"/>
          </p:nvPr>
        </p:nvSpPr>
        <p:spPr/>
        <p:txBody>
          <a:bodyPr>
            <a:normAutofit fontScale="77500" lnSpcReduction="20000"/>
          </a:bodyPr>
          <a:lstStyle/>
          <a:p>
            <a:r>
              <a:rPr lang="en-GB" dirty="0" smtClean="0"/>
              <a:t>As well as completing your essay – you must research the following for Thursday’s lesson (use your own words)</a:t>
            </a:r>
          </a:p>
          <a:p>
            <a:endParaRPr lang="en-GB" dirty="0" smtClean="0">
              <a:solidFill>
                <a:srgbClr val="C00000"/>
              </a:solidFill>
              <a:effectLst>
                <a:outerShdw blurRad="38100" dist="38100" dir="2700000" algn="tl">
                  <a:srgbClr val="000000">
                    <a:alpha val="43137"/>
                  </a:srgbClr>
                </a:outerShdw>
              </a:effectLst>
            </a:endParaRPr>
          </a:p>
          <a:p>
            <a:pPr marL="514350" indent="-514350">
              <a:buFont typeface="+mj-lt"/>
              <a:buAutoNum type="arabicPeriod"/>
            </a:pPr>
            <a:r>
              <a:rPr lang="en-GB" dirty="0" smtClean="0">
                <a:solidFill>
                  <a:srgbClr val="C00000"/>
                </a:solidFill>
                <a:effectLst>
                  <a:outerShdw blurRad="38100" dist="38100" dir="2700000" algn="tl">
                    <a:srgbClr val="000000">
                      <a:alpha val="43137"/>
                    </a:srgbClr>
                  </a:outerShdw>
                </a:effectLst>
              </a:rPr>
              <a:t>What was life like during Shakespeare’s time in the 16</a:t>
            </a:r>
            <a:r>
              <a:rPr lang="en-GB" baseline="30000" dirty="0" smtClean="0">
                <a:solidFill>
                  <a:srgbClr val="C00000"/>
                </a:solidFill>
                <a:effectLst>
                  <a:outerShdw blurRad="38100" dist="38100" dir="2700000" algn="tl">
                    <a:srgbClr val="000000">
                      <a:alpha val="43137"/>
                    </a:srgbClr>
                  </a:outerShdw>
                </a:effectLst>
              </a:rPr>
              <a:t>th</a:t>
            </a:r>
            <a:r>
              <a:rPr lang="en-GB" dirty="0" smtClean="0">
                <a:solidFill>
                  <a:srgbClr val="C00000"/>
                </a:solidFill>
                <a:effectLst>
                  <a:outerShdw blurRad="38100" dist="38100" dir="2700000" algn="tl">
                    <a:srgbClr val="000000">
                      <a:alpha val="43137"/>
                    </a:srgbClr>
                  </a:outerShdw>
                </a:effectLst>
              </a:rPr>
              <a:t> century? </a:t>
            </a:r>
          </a:p>
          <a:p>
            <a:pPr marL="514350" indent="-514350">
              <a:buFont typeface="+mj-lt"/>
              <a:buAutoNum type="arabicPeriod"/>
            </a:pPr>
            <a:endParaRPr lang="en-GB" dirty="0" smtClean="0">
              <a:solidFill>
                <a:srgbClr val="C00000"/>
              </a:solidFill>
              <a:effectLst>
                <a:outerShdw blurRad="38100" dist="38100" dir="2700000" algn="tl">
                  <a:srgbClr val="000000">
                    <a:alpha val="43137"/>
                  </a:srgbClr>
                </a:outerShdw>
              </a:effectLst>
            </a:endParaRPr>
          </a:p>
          <a:p>
            <a:pPr marL="514350" indent="-514350">
              <a:buFont typeface="+mj-lt"/>
              <a:buAutoNum type="arabicPeriod"/>
            </a:pPr>
            <a:r>
              <a:rPr lang="en-GB" dirty="0" smtClean="0">
                <a:solidFill>
                  <a:srgbClr val="C00000"/>
                </a:solidFill>
                <a:effectLst>
                  <a:outerShdw blurRad="38100" dist="38100" dir="2700000" algn="tl">
                    <a:srgbClr val="000000">
                      <a:alpha val="43137"/>
                    </a:srgbClr>
                  </a:outerShdw>
                </a:effectLst>
              </a:rPr>
              <a:t>What types of people went to see Shakespeare’s plays?</a:t>
            </a:r>
          </a:p>
          <a:p>
            <a:pPr marL="514350" indent="-514350">
              <a:buFont typeface="+mj-lt"/>
              <a:buAutoNum type="arabicPeriod"/>
            </a:pPr>
            <a:endParaRPr lang="en-GB" dirty="0" smtClean="0">
              <a:solidFill>
                <a:srgbClr val="C00000"/>
              </a:solidFill>
              <a:effectLst>
                <a:outerShdw blurRad="38100" dist="38100" dir="2700000" algn="tl">
                  <a:srgbClr val="000000">
                    <a:alpha val="43137"/>
                  </a:srgbClr>
                </a:outerShdw>
              </a:effectLst>
            </a:endParaRPr>
          </a:p>
          <a:p>
            <a:pPr marL="514350" indent="-514350">
              <a:buFont typeface="+mj-lt"/>
              <a:buAutoNum type="arabicPeriod"/>
            </a:pPr>
            <a:r>
              <a:rPr lang="en-GB" dirty="0" smtClean="0">
                <a:solidFill>
                  <a:srgbClr val="C00000"/>
                </a:solidFill>
                <a:effectLst>
                  <a:outerShdw blurRad="38100" dist="38100" dir="2700000" algn="tl">
                    <a:srgbClr val="000000">
                      <a:alpha val="43137"/>
                    </a:srgbClr>
                  </a:outerShdw>
                </a:effectLst>
              </a:rPr>
              <a:t>Where were they performed?</a:t>
            </a:r>
          </a:p>
          <a:p>
            <a:pPr marL="514350" indent="-514350">
              <a:buFont typeface="+mj-lt"/>
              <a:buAutoNum type="arabicPeriod"/>
            </a:pPr>
            <a:endParaRPr lang="en-GB" dirty="0" smtClean="0">
              <a:solidFill>
                <a:srgbClr val="C00000"/>
              </a:solidFill>
              <a:effectLst>
                <a:outerShdw blurRad="38100" dist="38100" dir="2700000" algn="tl">
                  <a:srgbClr val="000000">
                    <a:alpha val="43137"/>
                  </a:srgbClr>
                </a:outerShdw>
              </a:effectLst>
            </a:endParaRPr>
          </a:p>
          <a:p>
            <a:pPr marL="514350" indent="-514350">
              <a:buFont typeface="+mj-lt"/>
              <a:buAutoNum type="arabicPeriod"/>
            </a:pPr>
            <a:r>
              <a:rPr lang="en-GB" dirty="0" smtClean="0">
                <a:solidFill>
                  <a:srgbClr val="C00000"/>
                </a:solidFill>
                <a:effectLst>
                  <a:outerShdw blurRad="38100" dist="38100" dir="2700000" algn="tl">
                    <a:srgbClr val="000000">
                      <a:alpha val="43137"/>
                    </a:srgbClr>
                  </a:outerShdw>
                </a:effectLst>
              </a:rPr>
              <a:t>What roles did men and women have in society?</a:t>
            </a:r>
          </a:p>
          <a:p>
            <a:pPr marL="514350" indent="-514350">
              <a:buNone/>
            </a:pPr>
            <a:endParaRPr lang="en-GB" dirty="0" smtClean="0">
              <a:solidFill>
                <a:srgbClr val="C00000"/>
              </a:solidFill>
              <a:effectLst>
                <a:outerShdw blurRad="38100" dist="38100" dir="2700000" algn="tl">
                  <a:srgbClr val="000000">
                    <a:alpha val="43137"/>
                  </a:srgbClr>
                </a:outerShdw>
              </a:effectLst>
            </a:endParaRP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endParaRPr lang="en-GB" dirty="0"/>
          </a:p>
        </p:txBody>
      </p:sp>
      <p:sp>
        <p:nvSpPr>
          <p:cNvPr id="4" name="Content Placeholder 2"/>
          <p:cNvSpPr>
            <a:spLocks noGrp="1"/>
          </p:cNvSpPr>
          <p:nvPr>
            <p:ph idx="1"/>
          </p:nvPr>
        </p:nvSpPr>
        <p:spPr>
          <a:solidFill>
            <a:schemeClr val="bg2"/>
          </a:solidFill>
          <a:ln>
            <a:solidFill>
              <a:srgbClr val="7030A0"/>
            </a:solidFill>
          </a:ln>
        </p:spPr>
        <p:txBody>
          <a:bodyPr/>
          <a:lstStyle/>
          <a:p>
            <a:r>
              <a:rPr lang="en-GB" b="1" dirty="0" smtClean="0">
                <a:latin typeface="Euphemia" pitchFamily="34" charset="0"/>
              </a:rPr>
              <a:t>How does Shakespeare present Romeo’s character when he speaks to Friar Lawrence in act 2 scene 3? </a:t>
            </a:r>
          </a:p>
          <a:p>
            <a:endParaRPr lang="en-GB" b="1" dirty="0">
              <a:latin typeface="Euphemia" pitchFamily="34" charset="0"/>
            </a:endParaRPr>
          </a:p>
          <a:p>
            <a:r>
              <a:rPr lang="en-GB" b="1" dirty="0" smtClean="0">
                <a:latin typeface="Euphemia" pitchFamily="34" charset="0"/>
              </a:rPr>
              <a:t>How does he present his character differently in another part of the play. </a:t>
            </a:r>
            <a:endParaRPr lang="en-GB" b="1" dirty="0">
              <a:latin typeface="Euphemi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dirty="0" smtClean="0"/>
              <a:t>Romeo and Juliet – Act 2 scene 3</a:t>
            </a:r>
            <a:endParaRPr lang="en-GB" dirty="0"/>
          </a:p>
        </p:txBody>
      </p:sp>
      <p:sp>
        <p:nvSpPr>
          <p:cNvPr id="3" name="Subtitle 2"/>
          <p:cNvSpPr>
            <a:spLocks noGrp="1"/>
          </p:cNvSpPr>
          <p:nvPr>
            <p:ph type="subTitle" idx="1"/>
          </p:nvPr>
        </p:nvSpPr>
        <p:spPr>
          <a:xfrm>
            <a:off x="1403648" y="2060848"/>
            <a:ext cx="6336704" cy="3312368"/>
          </a:xfrm>
        </p:spPr>
        <p:txBody>
          <a:bodyPr>
            <a:normAutofit fontScale="85000" lnSpcReduction="10000"/>
          </a:bodyPr>
          <a:lstStyle/>
          <a:p>
            <a:r>
              <a:rPr lang="en-GB" b="1" dirty="0" smtClean="0">
                <a:solidFill>
                  <a:srgbClr val="C00000"/>
                </a:solidFill>
              </a:rPr>
              <a:t>L.O. </a:t>
            </a:r>
          </a:p>
          <a:p>
            <a:r>
              <a:rPr lang="en-GB" b="1" dirty="0" smtClean="0">
                <a:solidFill>
                  <a:srgbClr val="C00000"/>
                </a:solidFill>
              </a:rPr>
              <a:t>To develop analysis and speculation of a key scene (Romeo and Friar Lawrence)</a:t>
            </a:r>
          </a:p>
          <a:p>
            <a:endParaRPr lang="en-GB" b="1" dirty="0"/>
          </a:p>
          <a:p>
            <a:r>
              <a:rPr lang="en-GB" b="1" dirty="0" smtClean="0"/>
              <a:t> </a:t>
            </a:r>
            <a:endParaRPr lang="en-GB" b="1" dirty="0"/>
          </a:p>
          <a:p>
            <a:r>
              <a:rPr lang="en-GB" b="1" dirty="0" smtClean="0"/>
              <a:t>What key scenes and ideas have we covered so far? </a:t>
            </a:r>
          </a:p>
          <a:p>
            <a:endParaRPr lang="en-GB" b="1" dirty="0"/>
          </a:p>
          <a:p>
            <a:endParaRPr lang="en-GB" b="1" dirty="0"/>
          </a:p>
          <a:p>
            <a:endParaRPr lang="en-GB" b="1"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Reflect: What we have covered so far?</a:t>
            </a:r>
            <a:endParaRPr lang="en-GB" u="sng" dirty="0"/>
          </a:p>
        </p:txBody>
      </p:sp>
      <p:sp>
        <p:nvSpPr>
          <p:cNvPr id="3" name="Content Placeholder 2"/>
          <p:cNvSpPr>
            <a:spLocks noGrp="1"/>
          </p:cNvSpPr>
          <p:nvPr>
            <p:ph idx="1"/>
          </p:nvPr>
        </p:nvSpPr>
        <p:spPr>
          <a:xfrm>
            <a:off x="457200" y="1600200"/>
            <a:ext cx="8219256" cy="4925144"/>
          </a:xfrm>
        </p:spPr>
        <p:txBody>
          <a:bodyPr>
            <a:normAutofit fontScale="85000" lnSpcReduction="10000"/>
          </a:bodyPr>
          <a:lstStyle/>
          <a:p>
            <a:r>
              <a:rPr lang="en-GB" b="1" smtClean="0"/>
              <a:t>The prologue – sets the scene and create a sense of dramatic irony throughout </a:t>
            </a:r>
          </a:p>
          <a:p>
            <a:r>
              <a:rPr lang="en-GB" b="1" smtClean="0"/>
              <a:t>The fight between the two families – sets the theme of violence – establishes rivalry and foreshadows future problems – (see Prince’s prophetic speech)</a:t>
            </a:r>
          </a:p>
          <a:p>
            <a:r>
              <a:rPr lang="en-GB" b="1" smtClean="0"/>
              <a:t>Romeo’s depression at the beginning. Shakespeare use of hyperbole and oxymorons to describe his confused state of mind. </a:t>
            </a:r>
          </a:p>
          <a:p>
            <a:r>
              <a:rPr lang="en-GB" b="1" smtClean="0"/>
              <a:t>The Capulet ball – Romeo first spies Juliet. His use of hyperbole and religious metaphors to woo her. </a:t>
            </a:r>
          </a:p>
          <a:p>
            <a:r>
              <a:rPr lang="en-GB" b="1" smtClean="0"/>
              <a:t>The balcony scene – Romeo spies on Juliet again and describes her otherworldly beauty. </a:t>
            </a:r>
          </a:p>
          <a:p>
            <a:endParaRPr lang="en-GB" b="1" smtClean="0"/>
          </a:p>
          <a:p>
            <a:endParaRPr lang="en-GB" dirty="0"/>
          </a:p>
        </p:txBody>
      </p:sp>
      <p:sp>
        <p:nvSpPr>
          <p:cNvPr id="4" name="Content Placeholder 2"/>
          <p:cNvSpPr txBox="1">
            <a:spLocks/>
          </p:cNvSpPr>
          <p:nvPr/>
        </p:nvSpPr>
        <p:spPr>
          <a:xfrm>
            <a:off x="251520" y="1340768"/>
            <a:ext cx="8208912" cy="5213176"/>
          </a:xfrm>
          <a:prstGeom prst="rect">
            <a:avLst/>
          </a:prstGeom>
          <a:solidFill>
            <a:schemeClr val="bg2"/>
          </a:solidFill>
        </p:spPr>
        <p:txBody>
          <a:bodyPr vert="horz" lIns="91440" tIns="45720" rIns="91440" bIns="45720" rtlCol="0">
            <a:normAutofit lnSpcReduction="10000"/>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GB" sz="3200" b="1" i="0" u="none" strike="noStrike" kern="1200" cap="none" spc="0" normalizeH="0" baseline="0" noProof="0" dirty="0" smtClean="0">
                <a:ln>
                  <a:noFill/>
                </a:ln>
                <a:solidFill>
                  <a:schemeClr val="tx1"/>
                </a:solidFill>
                <a:effectLst/>
                <a:uLnTx/>
                <a:uFillTx/>
                <a:latin typeface="+mn-lt"/>
                <a:ea typeface="+mn-ea"/>
                <a:cs typeface="+mn-cs"/>
              </a:rPr>
              <a:t>	Things we have not covered</a:t>
            </a:r>
            <a:r>
              <a:rPr kumimoji="0" lang="en-GB" sz="3200" b="1" i="0" u="none" strike="noStrike" kern="1200" cap="none" spc="0" normalizeH="0" noProof="0" dirty="0" smtClean="0">
                <a:ln>
                  <a:noFill/>
                </a:ln>
                <a:solidFill>
                  <a:schemeClr val="tx1"/>
                </a:solidFill>
                <a:effectLst/>
                <a:uLnTx/>
                <a:uFillTx/>
                <a:latin typeface="+mn-lt"/>
                <a:ea typeface="+mn-ea"/>
                <a:cs typeface="+mn-cs"/>
              </a:rPr>
              <a:t> in depth that you should look at as part of your </a:t>
            </a:r>
            <a:r>
              <a:rPr kumimoji="0" lang="en-GB" sz="3200" b="1" i="0" u="none" strike="noStrike" kern="1200" cap="none" spc="0" normalizeH="0" noProof="0" dirty="0" err="1" smtClean="0">
                <a:ln>
                  <a:noFill/>
                </a:ln>
                <a:solidFill>
                  <a:schemeClr val="tx1"/>
                </a:solidFill>
                <a:effectLst/>
                <a:uLnTx/>
                <a:uFillTx/>
                <a:latin typeface="+mn-lt"/>
                <a:ea typeface="+mn-ea"/>
                <a:cs typeface="+mn-cs"/>
              </a:rPr>
              <a:t>homelearning</a:t>
            </a:r>
            <a:r>
              <a:rPr lang="en-GB" sz="3200" b="1" dirty="0" smtClean="0"/>
              <a:t>: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3200" b="1"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GB" sz="3200" b="1" dirty="0" smtClean="0"/>
              <a:t>The relationship between the nurse and Juliet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1" i="0" u="none" strike="noStrike" kern="1200" cap="none" spc="0" normalizeH="0" baseline="0" noProof="0" dirty="0" err="1" smtClean="0">
                <a:ln>
                  <a:noFill/>
                </a:ln>
                <a:solidFill>
                  <a:schemeClr val="tx1"/>
                </a:solidFill>
                <a:effectLst/>
                <a:uLnTx/>
                <a:uFillTx/>
                <a:latin typeface="+mn-lt"/>
                <a:ea typeface="+mn-ea"/>
                <a:cs typeface="+mn-cs"/>
              </a:rPr>
              <a:t>Tybalt’s</a:t>
            </a:r>
            <a:r>
              <a:rPr kumimoji="0" lang="en-GB" sz="3200" b="1" i="0" u="none" strike="noStrike" kern="1200" cap="none" spc="0" normalizeH="0" baseline="0" noProof="0" dirty="0" smtClean="0">
                <a:ln>
                  <a:noFill/>
                </a:ln>
                <a:solidFill>
                  <a:schemeClr val="tx1"/>
                </a:solidFill>
                <a:effectLst/>
                <a:uLnTx/>
                <a:uFillTx/>
                <a:latin typeface="+mn-lt"/>
                <a:ea typeface="+mn-ea"/>
                <a:cs typeface="+mn-cs"/>
              </a:rPr>
              <a:t> deep</a:t>
            </a:r>
            <a:r>
              <a:rPr kumimoji="0" lang="en-GB" sz="3200" b="1" i="0" u="none" strike="noStrike" kern="1200" cap="none" spc="0" normalizeH="0" noProof="0" dirty="0" smtClean="0">
                <a:ln>
                  <a:noFill/>
                </a:ln>
                <a:solidFill>
                  <a:schemeClr val="tx1"/>
                </a:solidFill>
                <a:effectLst/>
                <a:uLnTx/>
                <a:uFillTx/>
                <a:latin typeface="+mn-lt"/>
                <a:ea typeface="+mn-ea"/>
                <a:cs typeface="+mn-cs"/>
              </a:rPr>
              <a:t> hatred of the </a:t>
            </a:r>
            <a:r>
              <a:rPr kumimoji="0" lang="en-GB" sz="3200" b="1" i="0" u="none" strike="noStrike" kern="1200" cap="none" spc="0" normalizeH="0" noProof="0" dirty="0" err="1" smtClean="0">
                <a:ln>
                  <a:noFill/>
                </a:ln>
                <a:solidFill>
                  <a:schemeClr val="tx1"/>
                </a:solidFill>
                <a:effectLst/>
                <a:uLnTx/>
                <a:uFillTx/>
                <a:latin typeface="+mn-lt"/>
                <a:ea typeface="+mn-ea"/>
                <a:cs typeface="+mn-cs"/>
              </a:rPr>
              <a:t>Montagues</a:t>
            </a:r>
            <a:r>
              <a:rPr kumimoji="0" lang="en-GB" sz="3200" b="1" i="0" u="none" strike="noStrike" kern="1200" cap="none" spc="0" normalizeH="0" noProof="0" dirty="0" smtClean="0">
                <a:ln>
                  <a:noFill/>
                </a:ln>
                <a:solidFill>
                  <a:schemeClr val="tx1"/>
                </a:solidFill>
                <a:effectLst/>
                <a:uLnTx/>
                <a:uFillTx/>
                <a:latin typeface="+mn-lt"/>
                <a:ea typeface="+mn-ea"/>
                <a:cs typeface="+mn-cs"/>
              </a:rPr>
              <a:t> (his conversation with Lord Capulet)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GB" sz="3200" b="1" noProof="0" dirty="0" err="1" smtClean="0"/>
              <a:t>Mercutio’s</a:t>
            </a:r>
            <a:r>
              <a:rPr lang="en-GB" sz="3200" b="1" noProof="0" dirty="0" smtClean="0"/>
              <a:t> teasing of Romeo’s ‘girly’ feelings. </a:t>
            </a:r>
            <a:endParaRPr kumimoji="0" lang="en-GB"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words</a:t>
            </a:r>
            <a:endParaRPr lang="en-GB" b="1" dirty="0"/>
          </a:p>
        </p:txBody>
      </p:sp>
      <p:sp>
        <p:nvSpPr>
          <p:cNvPr id="3" name="Content Placeholder 2"/>
          <p:cNvSpPr>
            <a:spLocks noGrp="1"/>
          </p:cNvSpPr>
          <p:nvPr>
            <p:ph idx="1"/>
          </p:nvPr>
        </p:nvSpPr>
        <p:spPr/>
        <p:txBody>
          <a:bodyPr/>
          <a:lstStyle/>
          <a:p>
            <a:pPr>
              <a:buNone/>
            </a:pPr>
            <a:r>
              <a:rPr lang="en-GB" dirty="0" smtClean="0"/>
              <a:t>What do these key literary words mean? </a:t>
            </a:r>
          </a:p>
          <a:p>
            <a:pPr>
              <a:buNone/>
            </a:pPr>
            <a:endParaRPr lang="en-GB" dirty="0"/>
          </a:p>
          <a:p>
            <a:pPr>
              <a:buNone/>
            </a:pPr>
            <a:r>
              <a:rPr lang="en-GB" sz="4800" dirty="0" smtClean="0">
                <a:solidFill>
                  <a:srgbClr val="FF0000"/>
                </a:solidFill>
              </a:rPr>
              <a:t>PACE </a:t>
            </a:r>
          </a:p>
          <a:p>
            <a:pPr>
              <a:buNone/>
            </a:pPr>
            <a:r>
              <a:rPr lang="en-GB" sz="4800" dirty="0" smtClean="0">
                <a:solidFill>
                  <a:srgbClr val="7030A0"/>
                </a:solidFill>
              </a:rPr>
              <a:t>DRAMATIC IRONY </a:t>
            </a:r>
          </a:p>
          <a:p>
            <a:pPr>
              <a:buNone/>
            </a:pPr>
            <a:r>
              <a:rPr lang="en-GB" sz="4800" dirty="0" smtClean="0">
                <a:solidFill>
                  <a:srgbClr val="C00000"/>
                </a:solidFill>
              </a:rPr>
              <a:t>FORBODING</a:t>
            </a:r>
            <a:endParaRPr lang="en-GB" sz="48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tx1"/>
          </a:solidFill>
        </p:spPr>
        <p:txBody>
          <a:bodyPr/>
          <a:lstStyle/>
          <a:p>
            <a:r>
              <a:rPr lang="en-GB" sz="4000" dirty="0" smtClean="0">
                <a:solidFill>
                  <a:schemeClr val="bg1"/>
                </a:solidFill>
              </a:rPr>
              <a:t>PACE</a:t>
            </a:r>
            <a:endParaRPr lang="en-GB" sz="4000" dirty="0">
              <a:solidFill>
                <a:schemeClr val="bg1"/>
              </a:solidFill>
            </a:endParaRPr>
          </a:p>
        </p:txBody>
      </p:sp>
      <p:sp>
        <p:nvSpPr>
          <p:cNvPr id="3075" name="Rectangle 3"/>
          <p:cNvSpPr>
            <a:spLocks noGrp="1" noChangeArrowheads="1"/>
          </p:cNvSpPr>
          <p:nvPr>
            <p:ph type="body" idx="1"/>
          </p:nvPr>
        </p:nvSpPr>
        <p:spPr/>
        <p:txBody>
          <a:bodyPr/>
          <a:lstStyle/>
          <a:p>
            <a:r>
              <a:rPr lang="en-GB" dirty="0" smtClean="0"/>
              <a:t>To do with how fast or slow the lines read or the events occur. </a:t>
            </a:r>
          </a:p>
          <a:p>
            <a:pPr>
              <a:buNone/>
            </a:pPr>
            <a:r>
              <a:rPr lang="en-GB" dirty="0" smtClean="0"/>
              <a:t>What can you say about the PACE of Romeo and Juliet? Plot your ideas on a graph. </a:t>
            </a:r>
            <a:endParaRPr lang="en-GB" dirty="0"/>
          </a:p>
        </p:txBody>
      </p:sp>
      <p:cxnSp>
        <p:nvCxnSpPr>
          <p:cNvPr id="9" name="Straight Connector 8"/>
          <p:cNvCxnSpPr/>
          <p:nvPr/>
        </p:nvCxnSpPr>
        <p:spPr>
          <a:xfrm>
            <a:off x="1403648" y="3717032"/>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71600" y="6093296"/>
            <a:ext cx="554461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5589240"/>
            <a:ext cx="1331640" cy="369332"/>
          </a:xfrm>
          <a:prstGeom prst="rect">
            <a:avLst/>
          </a:prstGeom>
          <a:noFill/>
        </p:spPr>
        <p:txBody>
          <a:bodyPr wrap="square" rtlCol="0">
            <a:spAutoFit/>
          </a:bodyPr>
          <a:lstStyle/>
          <a:p>
            <a:r>
              <a:rPr lang="en-GB" dirty="0" smtClean="0"/>
              <a:t>Slow paced</a:t>
            </a:r>
            <a:endParaRPr lang="en-GB" dirty="0"/>
          </a:p>
        </p:txBody>
      </p:sp>
      <p:sp>
        <p:nvSpPr>
          <p:cNvPr id="14" name="TextBox 13"/>
          <p:cNvSpPr txBox="1"/>
          <p:nvPr/>
        </p:nvSpPr>
        <p:spPr>
          <a:xfrm>
            <a:off x="0" y="3861048"/>
            <a:ext cx="1331640" cy="369332"/>
          </a:xfrm>
          <a:prstGeom prst="rect">
            <a:avLst/>
          </a:prstGeom>
          <a:noFill/>
        </p:spPr>
        <p:txBody>
          <a:bodyPr wrap="square" rtlCol="0">
            <a:spAutoFit/>
          </a:bodyPr>
          <a:lstStyle/>
          <a:p>
            <a:r>
              <a:rPr lang="en-GB" dirty="0" smtClean="0"/>
              <a:t>Fast paced</a:t>
            </a:r>
            <a:endParaRPr lang="en-GB" dirty="0"/>
          </a:p>
        </p:txBody>
      </p:sp>
      <p:sp>
        <p:nvSpPr>
          <p:cNvPr id="15" name="TextBox 14"/>
          <p:cNvSpPr txBox="1"/>
          <p:nvPr/>
        </p:nvSpPr>
        <p:spPr>
          <a:xfrm>
            <a:off x="1475656" y="6093296"/>
            <a:ext cx="720080" cy="415498"/>
          </a:xfrm>
          <a:prstGeom prst="rect">
            <a:avLst/>
          </a:prstGeom>
          <a:noFill/>
        </p:spPr>
        <p:txBody>
          <a:bodyPr wrap="square" rtlCol="0">
            <a:spAutoFit/>
          </a:bodyPr>
          <a:lstStyle/>
          <a:p>
            <a:r>
              <a:rPr lang="en-GB" sz="1050" b="1" dirty="0" smtClean="0"/>
              <a:t>The brawl</a:t>
            </a:r>
            <a:endParaRPr lang="en-GB" sz="1050" b="1" dirty="0"/>
          </a:p>
        </p:txBody>
      </p:sp>
      <p:sp>
        <p:nvSpPr>
          <p:cNvPr id="16" name="TextBox 15"/>
          <p:cNvSpPr txBox="1"/>
          <p:nvPr/>
        </p:nvSpPr>
        <p:spPr>
          <a:xfrm>
            <a:off x="2195736" y="6093296"/>
            <a:ext cx="792088" cy="415498"/>
          </a:xfrm>
          <a:prstGeom prst="rect">
            <a:avLst/>
          </a:prstGeom>
          <a:noFill/>
        </p:spPr>
        <p:txBody>
          <a:bodyPr wrap="square" rtlCol="0">
            <a:spAutoFit/>
          </a:bodyPr>
          <a:lstStyle/>
          <a:p>
            <a:r>
              <a:rPr lang="en-GB" sz="1050" b="1" dirty="0" smtClean="0"/>
              <a:t>Romeo’s depression</a:t>
            </a:r>
            <a:endParaRPr lang="en-GB" sz="1050" b="1" dirty="0"/>
          </a:p>
        </p:txBody>
      </p:sp>
      <p:sp>
        <p:nvSpPr>
          <p:cNvPr id="18" name="TextBox 17"/>
          <p:cNvSpPr txBox="1"/>
          <p:nvPr/>
        </p:nvSpPr>
        <p:spPr>
          <a:xfrm>
            <a:off x="2987824" y="6093296"/>
            <a:ext cx="792088" cy="577081"/>
          </a:xfrm>
          <a:prstGeom prst="rect">
            <a:avLst/>
          </a:prstGeom>
          <a:noFill/>
        </p:spPr>
        <p:txBody>
          <a:bodyPr wrap="square" rtlCol="0">
            <a:spAutoFit/>
          </a:bodyPr>
          <a:lstStyle/>
          <a:p>
            <a:r>
              <a:rPr lang="en-GB" sz="1050" b="1" dirty="0" smtClean="0"/>
              <a:t>Romeo goes to the party</a:t>
            </a:r>
            <a:endParaRPr lang="en-GB" sz="1050" b="1" dirty="0"/>
          </a:p>
        </p:txBody>
      </p:sp>
      <p:sp>
        <p:nvSpPr>
          <p:cNvPr id="19" name="TextBox 18"/>
          <p:cNvSpPr txBox="1"/>
          <p:nvPr/>
        </p:nvSpPr>
        <p:spPr>
          <a:xfrm>
            <a:off x="3707904" y="6093296"/>
            <a:ext cx="792088" cy="415498"/>
          </a:xfrm>
          <a:prstGeom prst="rect">
            <a:avLst/>
          </a:prstGeom>
          <a:noFill/>
        </p:spPr>
        <p:txBody>
          <a:bodyPr wrap="square" rtlCol="0">
            <a:spAutoFit/>
          </a:bodyPr>
          <a:lstStyle/>
          <a:p>
            <a:r>
              <a:rPr lang="en-GB" sz="1050" b="1" dirty="0" smtClean="0"/>
              <a:t>He sees Juliet</a:t>
            </a:r>
            <a:endParaRPr lang="en-GB" sz="1050" b="1" dirty="0"/>
          </a:p>
        </p:txBody>
      </p:sp>
      <p:sp>
        <p:nvSpPr>
          <p:cNvPr id="20" name="TextBox 19"/>
          <p:cNvSpPr txBox="1"/>
          <p:nvPr/>
        </p:nvSpPr>
        <p:spPr>
          <a:xfrm>
            <a:off x="4427984" y="6093296"/>
            <a:ext cx="792088" cy="738664"/>
          </a:xfrm>
          <a:prstGeom prst="rect">
            <a:avLst/>
          </a:prstGeom>
          <a:noFill/>
        </p:spPr>
        <p:txBody>
          <a:bodyPr wrap="square" rtlCol="0">
            <a:spAutoFit/>
          </a:bodyPr>
          <a:lstStyle/>
          <a:p>
            <a:r>
              <a:rPr lang="en-GB" sz="1050" b="1" dirty="0" smtClean="0"/>
              <a:t>He climbs into her back garden</a:t>
            </a:r>
            <a:endParaRPr lang="en-GB" sz="1050" b="1" dirty="0"/>
          </a:p>
        </p:txBody>
      </p:sp>
      <p:sp>
        <p:nvSpPr>
          <p:cNvPr id="21" name="TextBox 20"/>
          <p:cNvSpPr txBox="1"/>
          <p:nvPr/>
        </p:nvSpPr>
        <p:spPr>
          <a:xfrm>
            <a:off x="5220072" y="6119336"/>
            <a:ext cx="792088" cy="738664"/>
          </a:xfrm>
          <a:prstGeom prst="rect">
            <a:avLst/>
          </a:prstGeom>
          <a:noFill/>
        </p:spPr>
        <p:txBody>
          <a:bodyPr wrap="square" rtlCol="0">
            <a:spAutoFit/>
          </a:bodyPr>
          <a:lstStyle/>
          <a:p>
            <a:r>
              <a:rPr lang="en-GB" sz="1050" b="1" dirty="0" smtClean="0"/>
              <a:t>They decide to get married</a:t>
            </a:r>
            <a:endParaRPr lang="en-GB" sz="1050" b="1" dirty="0"/>
          </a:p>
        </p:txBody>
      </p:sp>
      <p:sp>
        <p:nvSpPr>
          <p:cNvPr id="22" name="TextBox 21"/>
          <p:cNvSpPr txBox="1"/>
          <p:nvPr/>
        </p:nvSpPr>
        <p:spPr>
          <a:xfrm>
            <a:off x="5940152" y="6119336"/>
            <a:ext cx="792088" cy="738664"/>
          </a:xfrm>
          <a:prstGeom prst="rect">
            <a:avLst/>
          </a:prstGeom>
          <a:noFill/>
        </p:spPr>
        <p:txBody>
          <a:bodyPr wrap="square" rtlCol="0">
            <a:spAutoFit/>
          </a:bodyPr>
          <a:lstStyle/>
          <a:p>
            <a:r>
              <a:rPr lang="en-GB" sz="1050" b="1" dirty="0" err="1" smtClean="0"/>
              <a:t>Tybalt</a:t>
            </a:r>
            <a:r>
              <a:rPr lang="en-GB" sz="1050" b="1" dirty="0" smtClean="0"/>
              <a:t> fights and kills </a:t>
            </a:r>
            <a:r>
              <a:rPr lang="en-GB" sz="1050" b="1" dirty="0" err="1" smtClean="0"/>
              <a:t>Mercutio</a:t>
            </a:r>
            <a:r>
              <a:rPr lang="en-GB" sz="1050" b="1" dirty="0" smtClean="0"/>
              <a:t> </a:t>
            </a:r>
            <a:endParaRPr lang="en-GB" sz="1050" b="1" dirty="0"/>
          </a:p>
        </p:txBody>
      </p:sp>
      <p:sp>
        <p:nvSpPr>
          <p:cNvPr id="23" name="TextBox 22"/>
          <p:cNvSpPr txBox="1"/>
          <p:nvPr/>
        </p:nvSpPr>
        <p:spPr>
          <a:xfrm>
            <a:off x="6732240" y="6119336"/>
            <a:ext cx="792088" cy="415498"/>
          </a:xfrm>
          <a:prstGeom prst="rect">
            <a:avLst/>
          </a:prstGeom>
          <a:noFill/>
        </p:spPr>
        <p:txBody>
          <a:bodyPr wrap="square" rtlCol="0">
            <a:spAutoFit/>
          </a:bodyPr>
          <a:lstStyle/>
          <a:p>
            <a:r>
              <a:rPr lang="en-GB" sz="1050" b="1" dirty="0" smtClean="0"/>
              <a:t>Romeo kills </a:t>
            </a:r>
            <a:r>
              <a:rPr lang="en-GB" sz="1050" b="1" dirty="0" err="1" smtClean="0"/>
              <a:t>Tybalt</a:t>
            </a:r>
            <a:endParaRPr lang="en-GB" sz="1050" b="1" dirty="0"/>
          </a:p>
        </p:txBody>
      </p:sp>
      <p:sp>
        <p:nvSpPr>
          <p:cNvPr id="24" name="TextBox 23"/>
          <p:cNvSpPr txBox="1"/>
          <p:nvPr/>
        </p:nvSpPr>
        <p:spPr>
          <a:xfrm>
            <a:off x="7452320" y="5957754"/>
            <a:ext cx="792088" cy="900246"/>
          </a:xfrm>
          <a:prstGeom prst="rect">
            <a:avLst/>
          </a:prstGeom>
          <a:noFill/>
        </p:spPr>
        <p:txBody>
          <a:bodyPr wrap="square" rtlCol="0">
            <a:spAutoFit/>
          </a:bodyPr>
          <a:lstStyle/>
          <a:p>
            <a:r>
              <a:rPr lang="en-GB" sz="1050" b="1" dirty="0" smtClean="0"/>
              <a:t>Juliet’s parents force Juliet to marry </a:t>
            </a:r>
            <a:endParaRPr lang="en-GB" sz="1050" b="1" dirty="0"/>
          </a:p>
        </p:txBody>
      </p:sp>
      <p:sp>
        <p:nvSpPr>
          <p:cNvPr id="25" name="TextBox 24"/>
          <p:cNvSpPr txBox="1"/>
          <p:nvPr/>
        </p:nvSpPr>
        <p:spPr>
          <a:xfrm>
            <a:off x="8207896" y="5957754"/>
            <a:ext cx="936104" cy="900246"/>
          </a:xfrm>
          <a:prstGeom prst="rect">
            <a:avLst/>
          </a:prstGeom>
          <a:noFill/>
        </p:spPr>
        <p:txBody>
          <a:bodyPr wrap="square" rtlCol="0">
            <a:spAutoFit/>
          </a:bodyPr>
          <a:lstStyle/>
          <a:p>
            <a:r>
              <a:rPr lang="en-GB" sz="1050" b="1" dirty="0" smtClean="0"/>
              <a:t>She decides to poison herself using Friar’s fake poison...</a:t>
            </a:r>
            <a:endParaRPr lang="en-GB" sz="105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hlink"/>
          </a:solidFill>
        </p:spPr>
        <p:txBody>
          <a:bodyPr/>
          <a:lstStyle/>
          <a:p>
            <a:r>
              <a:rPr lang="en-GB" dirty="0">
                <a:solidFill>
                  <a:schemeClr val="bg1"/>
                </a:solidFill>
              </a:rPr>
              <a:t>Dramatic irony</a:t>
            </a:r>
          </a:p>
        </p:txBody>
      </p:sp>
      <p:sp>
        <p:nvSpPr>
          <p:cNvPr id="13315" name="Rectangle 3"/>
          <p:cNvSpPr>
            <a:spLocks noGrp="1" noChangeArrowheads="1"/>
          </p:cNvSpPr>
          <p:nvPr>
            <p:ph type="body" idx="1"/>
          </p:nvPr>
        </p:nvSpPr>
        <p:spPr/>
        <p:txBody>
          <a:bodyPr/>
          <a:lstStyle/>
          <a:p>
            <a:r>
              <a:rPr lang="en-GB" dirty="0" smtClean="0"/>
              <a:t>The special knowledge of the audience over the characters and situations. Effect? </a:t>
            </a:r>
          </a:p>
          <a:p>
            <a:endParaRPr lang="en-GB" dirty="0"/>
          </a:p>
          <a:p>
            <a:r>
              <a:rPr lang="en-GB" dirty="0" smtClean="0"/>
              <a:t>If </a:t>
            </a:r>
            <a:r>
              <a:rPr lang="en-GB" dirty="0"/>
              <a:t>we know what is going to happen to our characters, there is heightened tension as we watch them making mistakes. The audience or reader becomes much more involved in the drama.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Effect transition="in" filter="checkerboard(across)">
                                      <p:cBhvr>
                                        <p:cTn id="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tx1"/>
          </a:solidFill>
        </p:spPr>
        <p:txBody>
          <a:bodyPr/>
          <a:lstStyle/>
          <a:p>
            <a:r>
              <a:rPr lang="en-GB" sz="4000">
                <a:solidFill>
                  <a:schemeClr val="bg1"/>
                </a:solidFill>
              </a:rPr>
              <a:t>Foreboding –what does it mean?</a:t>
            </a:r>
          </a:p>
        </p:txBody>
      </p:sp>
      <p:sp>
        <p:nvSpPr>
          <p:cNvPr id="3075" name="Rectangle 3"/>
          <p:cNvSpPr>
            <a:spLocks noGrp="1" noChangeArrowheads="1"/>
          </p:cNvSpPr>
          <p:nvPr>
            <p:ph type="body" idx="1"/>
          </p:nvPr>
        </p:nvSpPr>
        <p:spPr/>
        <p:txBody>
          <a:bodyPr/>
          <a:lstStyle/>
          <a:p>
            <a:r>
              <a:rPr lang="en-GB"/>
              <a:t>NMEO</a:t>
            </a:r>
          </a:p>
          <a:p>
            <a:endParaRPr lang="en-GB"/>
          </a:p>
          <a:p>
            <a:r>
              <a:rPr lang="en-GB"/>
              <a:t>NIGS</a:t>
            </a:r>
          </a:p>
          <a:p>
            <a:endParaRPr lang="en-GB"/>
          </a:p>
          <a:p>
            <a:r>
              <a:rPr lang="en-GB"/>
              <a:t>INHT</a:t>
            </a:r>
          </a:p>
          <a:p>
            <a:endParaRPr lang="en-GB"/>
          </a:p>
          <a:p>
            <a:r>
              <a:rPr lang="en-GB"/>
              <a:t>UELC</a:t>
            </a:r>
          </a:p>
          <a:p>
            <a:endParaRPr lang="en-GB"/>
          </a:p>
        </p:txBody>
      </p:sp>
      <p:sp>
        <p:nvSpPr>
          <p:cNvPr id="3076" name="Rectangle 4"/>
          <p:cNvSpPr>
            <a:spLocks noChangeArrowheads="1"/>
          </p:cNvSpPr>
          <p:nvPr/>
        </p:nvSpPr>
        <p:spPr bwMode="auto">
          <a:xfrm>
            <a:off x="3348038" y="1557338"/>
            <a:ext cx="3600450" cy="576262"/>
          </a:xfrm>
          <a:prstGeom prst="rect">
            <a:avLst/>
          </a:prstGeom>
          <a:solidFill>
            <a:schemeClr val="bg2"/>
          </a:solidFill>
          <a:ln w="9525">
            <a:solidFill>
              <a:schemeClr val="tx1"/>
            </a:solidFill>
            <a:miter lim="800000"/>
            <a:headEnd/>
            <a:tailEnd/>
          </a:ln>
          <a:effectLst/>
        </p:spPr>
        <p:txBody>
          <a:bodyPr wrap="none" anchor="ctr"/>
          <a:lstStyle/>
          <a:p>
            <a:pPr algn="ctr"/>
            <a:r>
              <a:rPr lang="en-GB" sz="2800" b="1">
                <a:solidFill>
                  <a:schemeClr val="accent1"/>
                </a:solidFill>
              </a:rPr>
              <a:t>OMEN</a:t>
            </a:r>
          </a:p>
        </p:txBody>
      </p:sp>
      <p:sp>
        <p:nvSpPr>
          <p:cNvPr id="3077" name="Rectangle 5"/>
          <p:cNvSpPr>
            <a:spLocks noChangeArrowheads="1"/>
          </p:cNvSpPr>
          <p:nvPr/>
        </p:nvSpPr>
        <p:spPr bwMode="auto">
          <a:xfrm>
            <a:off x="3348038" y="2852738"/>
            <a:ext cx="3600450" cy="647700"/>
          </a:xfrm>
          <a:prstGeom prst="rect">
            <a:avLst/>
          </a:prstGeom>
          <a:solidFill>
            <a:schemeClr val="bg2"/>
          </a:solidFill>
          <a:ln w="9525">
            <a:solidFill>
              <a:schemeClr val="tx1"/>
            </a:solidFill>
            <a:miter lim="800000"/>
            <a:headEnd/>
            <a:tailEnd/>
          </a:ln>
          <a:effectLst/>
        </p:spPr>
        <p:txBody>
          <a:bodyPr wrap="none" anchor="ctr"/>
          <a:lstStyle/>
          <a:p>
            <a:pPr algn="ctr"/>
            <a:r>
              <a:rPr lang="en-GB" sz="3200" b="1">
                <a:solidFill>
                  <a:schemeClr val="accent1"/>
                </a:solidFill>
              </a:rPr>
              <a:t>SIGN</a:t>
            </a:r>
          </a:p>
        </p:txBody>
      </p:sp>
      <p:sp>
        <p:nvSpPr>
          <p:cNvPr id="3078" name="Rectangle 6"/>
          <p:cNvSpPr>
            <a:spLocks noChangeArrowheads="1"/>
          </p:cNvSpPr>
          <p:nvPr/>
        </p:nvSpPr>
        <p:spPr bwMode="auto">
          <a:xfrm>
            <a:off x="3348038" y="4005263"/>
            <a:ext cx="3529012" cy="576262"/>
          </a:xfrm>
          <a:prstGeom prst="rect">
            <a:avLst/>
          </a:prstGeom>
          <a:solidFill>
            <a:schemeClr val="bg2"/>
          </a:solidFill>
          <a:ln w="9525">
            <a:solidFill>
              <a:schemeClr val="tx1"/>
            </a:solidFill>
            <a:miter lim="800000"/>
            <a:headEnd/>
            <a:tailEnd/>
          </a:ln>
          <a:effectLst/>
        </p:spPr>
        <p:txBody>
          <a:bodyPr wrap="none" anchor="ctr"/>
          <a:lstStyle/>
          <a:p>
            <a:pPr algn="ctr"/>
            <a:r>
              <a:rPr lang="en-GB" sz="3200" b="1">
                <a:solidFill>
                  <a:schemeClr val="accent1"/>
                </a:solidFill>
              </a:rPr>
              <a:t>HINT</a:t>
            </a:r>
          </a:p>
        </p:txBody>
      </p:sp>
      <p:sp>
        <p:nvSpPr>
          <p:cNvPr id="3079" name="Rectangle 7"/>
          <p:cNvSpPr>
            <a:spLocks noChangeArrowheads="1"/>
          </p:cNvSpPr>
          <p:nvPr/>
        </p:nvSpPr>
        <p:spPr bwMode="auto">
          <a:xfrm>
            <a:off x="3276600" y="5157788"/>
            <a:ext cx="3600450" cy="647700"/>
          </a:xfrm>
          <a:prstGeom prst="rect">
            <a:avLst/>
          </a:prstGeom>
          <a:solidFill>
            <a:schemeClr val="bg2"/>
          </a:solidFill>
          <a:ln w="9525">
            <a:solidFill>
              <a:schemeClr val="tx1"/>
            </a:solidFill>
            <a:miter lim="800000"/>
            <a:headEnd/>
            <a:tailEnd/>
          </a:ln>
          <a:effectLst/>
        </p:spPr>
        <p:txBody>
          <a:bodyPr wrap="none" anchor="ctr"/>
          <a:lstStyle/>
          <a:p>
            <a:pPr algn="ctr"/>
            <a:r>
              <a:rPr lang="en-GB" sz="3200" b="1">
                <a:solidFill>
                  <a:schemeClr val="accent1"/>
                </a:solidFill>
              </a:rPr>
              <a:t>CLUE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box(in)">
                                      <p:cBhvr>
                                        <p:cTn id="12" dur="500"/>
                                        <p:tgtEl>
                                          <p:spTgt spid="307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diamond(in)">
                                      <p:cBhvr>
                                        <p:cTn id="17" dur="100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079"/>
                                        </p:tgtEl>
                                        <p:attrNameLst>
                                          <p:attrName>style.visibility</p:attrName>
                                        </p:attrNameLst>
                                      </p:cBhvr>
                                      <p:to>
                                        <p:strVal val="visible"/>
                                      </p:to>
                                    </p:set>
                                    <p:anim calcmode="lin" valueType="num">
                                      <p:cBhvr additive="base">
                                        <p:cTn id="22" dur="500" fill="hold"/>
                                        <p:tgtEl>
                                          <p:spTgt spid="3079"/>
                                        </p:tgtEl>
                                        <p:attrNameLst>
                                          <p:attrName>ppt_x</p:attrName>
                                        </p:attrNameLst>
                                      </p:cBhvr>
                                      <p:tavLst>
                                        <p:tav tm="0">
                                          <p:val>
                                            <p:strVal val="#ppt_x"/>
                                          </p:val>
                                        </p:tav>
                                        <p:tav tm="100000">
                                          <p:val>
                                            <p:strVal val="#ppt_x"/>
                                          </p:val>
                                        </p:tav>
                                      </p:tavLst>
                                    </p:anim>
                                    <p:anim calcmode="lin" valueType="num">
                                      <p:cBhvr additive="base">
                                        <p:cTn id="23"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7" grpId="0" animBg="1"/>
      <p:bldP spid="3078" grpId="0" animBg="1"/>
      <p:bldP spid="307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Task – what techniques does Shakespeare use and what is the effect?</a:t>
            </a:r>
            <a:endParaRPr lang="en-GB" sz="3600" dirty="0"/>
          </a:p>
        </p:txBody>
      </p:sp>
      <p:sp>
        <p:nvSpPr>
          <p:cNvPr id="3" name="Content Placeholder 2"/>
          <p:cNvSpPr>
            <a:spLocks noGrp="1"/>
          </p:cNvSpPr>
          <p:nvPr>
            <p:ph idx="1"/>
          </p:nvPr>
        </p:nvSpPr>
        <p:spPr/>
        <p:txBody>
          <a:bodyPr>
            <a:normAutofit fontScale="77500" lnSpcReduction="20000"/>
          </a:bodyPr>
          <a:lstStyle/>
          <a:p>
            <a:r>
              <a:rPr lang="en-GB" b="1" i="1" dirty="0" smtClean="0"/>
              <a:t>“A pair of star-</a:t>
            </a:r>
            <a:r>
              <a:rPr lang="en-GB" b="1" i="1" dirty="0" err="1" smtClean="0"/>
              <a:t>cross’d</a:t>
            </a:r>
            <a:r>
              <a:rPr lang="en-GB" b="1" i="1" dirty="0" smtClean="0"/>
              <a:t> lovers,” </a:t>
            </a:r>
            <a:r>
              <a:rPr lang="en-GB" b="1" dirty="0" smtClean="0"/>
              <a:t>(prologue, line 6).</a:t>
            </a:r>
          </a:p>
          <a:p>
            <a:r>
              <a:rPr lang="en-GB" b="1" dirty="0" smtClean="0">
                <a:solidFill>
                  <a:srgbClr val="C00000"/>
                </a:solidFill>
              </a:rPr>
              <a:t>“</a:t>
            </a:r>
            <a:r>
              <a:rPr lang="en-GB" b="1" i="1" dirty="0" smtClean="0">
                <a:solidFill>
                  <a:srgbClr val="C00000"/>
                </a:solidFill>
              </a:rPr>
              <a:t>These violent delights have violent ends” </a:t>
            </a:r>
            <a:r>
              <a:rPr lang="en-GB" b="1" dirty="0" smtClean="0">
                <a:solidFill>
                  <a:srgbClr val="C00000"/>
                </a:solidFill>
              </a:rPr>
              <a:t>(Friar Lawrence Act 2, scene 6)</a:t>
            </a:r>
          </a:p>
          <a:p>
            <a:r>
              <a:rPr lang="en-GB" b="1" i="1" dirty="0" smtClean="0">
                <a:solidFill>
                  <a:srgbClr val="800000"/>
                </a:solidFill>
              </a:rPr>
              <a:t>“Wisely and slow; they stumble that run  fast” </a:t>
            </a:r>
            <a:r>
              <a:rPr lang="en-GB" b="1" dirty="0" smtClean="0">
                <a:solidFill>
                  <a:srgbClr val="800000"/>
                </a:solidFill>
              </a:rPr>
              <a:t>(Friar Lawrence, Act 2, scene 3)</a:t>
            </a:r>
          </a:p>
          <a:p>
            <a:r>
              <a:rPr lang="en-GB" b="1" dirty="0" smtClean="0">
                <a:solidFill>
                  <a:srgbClr val="00B050"/>
                </a:solidFill>
              </a:rPr>
              <a:t>“…For my mind </a:t>
            </a:r>
            <a:r>
              <a:rPr lang="en-GB" b="1" dirty="0" err="1" smtClean="0">
                <a:solidFill>
                  <a:srgbClr val="00B050"/>
                </a:solidFill>
              </a:rPr>
              <a:t>misgives</a:t>
            </a:r>
            <a:r>
              <a:rPr lang="en-GB" b="1" dirty="0" smtClean="0">
                <a:solidFill>
                  <a:srgbClr val="00B050"/>
                </a:solidFill>
              </a:rPr>
              <a:t>/Some consequence yet hanging in the stars/” </a:t>
            </a:r>
            <a:r>
              <a:rPr lang="en-GB" b="1" dirty="0" smtClean="0"/>
              <a:t>(Act 1 scene 4, lines 106-107)</a:t>
            </a:r>
          </a:p>
          <a:p>
            <a:r>
              <a:rPr lang="en-GB" b="1" dirty="0" smtClean="0"/>
              <a:t> </a:t>
            </a:r>
            <a:r>
              <a:rPr lang="en-GB" b="1" dirty="0" smtClean="0">
                <a:solidFill>
                  <a:schemeClr val="accent6">
                    <a:lumMod val="75000"/>
                  </a:schemeClr>
                </a:solidFill>
              </a:rPr>
              <a:t>“I dreamt my love came and found me dead” </a:t>
            </a:r>
            <a:r>
              <a:rPr lang="en-GB" b="1" dirty="0" smtClean="0"/>
              <a:t>(Act 5, scene 1, line 6)</a:t>
            </a:r>
          </a:p>
          <a:p>
            <a:r>
              <a:rPr lang="en-GB" b="1" i="1" dirty="0" smtClean="0">
                <a:solidFill>
                  <a:srgbClr val="FF0000"/>
                </a:solidFill>
              </a:rPr>
              <a:t>It is too rash, too </a:t>
            </a:r>
            <a:r>
              <a:rPr lang="en-GB" b="1" i="1" dirty="0" err="1" smtClean="0">
                <a:solidFill>
                  <a:srgbClr val="FF0000"/>
                </a:solidFill>
              </a:rPr>
              <a:t>unadvis’d</a:t>
            </a:r>
            <a:r>
              <a:rPr lang="en-GB" b="1" i="1" dirty="0" smtClean="0">
                <a:solidFill>
                  <a:srgbClr val="FF0000"/>
                </a:solidFill>
              </a:rPr>
              <a:t>, too sudden/ too light the lightning, which doth cease to be. Ere one can say ‘it lightens’” </a:t>
            </a:r>
            <a:r>
              <a:rPr lang="en-GB" b="1" dirty="0" smtClean="0">
                <a:solidFill>
                  <a:srgbClr val="FF0000"/>
                </a:solidFill>
              </a:rPr>
              <a:t>(Juliet, act 2, scene 2).</a:t>
            </a:r>
            <a:r>
              <a:rPr lang="en-GB" b="1" dirty="0" smtClean="0"/>
              <a:t/>
            </a:r>
            <a:br>
              <a:rPr lang="en-GB" b="1" dirty="0" smtClean="0"/>
            </a:br>
            <a:endParaRPr lang="en-GB" b="1" dirty="0" smtClean="0">
              <a:solidFill>
                <a:srgbClr val="C00000"/>
              </a:solidFill>
            </a:endParaRPr>
          </a:p>
          <a:p>
            <a:endParaRPr lang="en-GB" b="1"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ast-friar"/>
          <p:cNvPicPr>
            <a:picLocks noChangeAspect="1" noChangeArrowheads="1"/>
          </p:cNvPicPr>
          <p:nvPr/>
        </p:nvPicPr>
        <p:blipFill>
          <a:blip r:embed="rId3" cstate="print">
            <a:lum bright="54000" contrast="-48000"/>
          </a:blip>
          <a:srcRect/>
          <a:stretch>
            <a:fillRect/>
          </a:stretch>
        </p:blipFill>
        <p:spPr bwMode="auto">
          <a:xfrm>
            <a:off x="179388" y="174625"/>
            <a:ext cx="8713787" cy="6207125"/>
          </a:xfrm>
          <a:prstGeom prst="rect">
            <a:avLst/>
          </a:prstGeom>
          <a:noFill/>
        </p:spPr>
      </p:pic>
      <p:sp>
        <p:nvSpPr>
          <p:cNvPr id="5122" name="Rectangle 2"/>
          <p:cNvSpPr>
            <a:spLocks noGrp="1" noChangeArrowheads="1"/>
          </p:cNvSpPr>
          <p:nvPr>
            <p:ph type="title"/>
          </p:nvPr>
        </p:nvSpPr>
        <p:spPr>
          <a:xfrm>
            <a:off x="468313" y="188913"/>
            <a:ext cx="8229600" cy="620712"/>
          </a:xfrm>
        </p:spPr>
        <p:txBody>
          <a:bodyPr/>
          <a:lstStyle/>
          <a:p>
            <a:r>
              <a:rPr lang="en-GB" sz="2400">
                <a:latin typeface="Engravers MT" pitchFamily="18" charset="0"/>
              </a:rPr>
              <a:t>SO WHY DOES HE AGREE?</a:t>
            </a:r>
          </a:p>
        </p:txBody>
      </p:sp>
      <p:sp>
        <p:nvSpPr>
          <p:cNvPr id="5123" name="Rectangle 3"/>
          <p:cNvSpPr>
            <a:spLocks noGrp="1" noChangeArrowheads="1"/>
          </p:cNvSpPr>
          <p:nvPr>
            <p:ph type="body" idx="1"/>
          </p:nvPr>
        </p:nvSpPr>
        <p:spPr>
          <a:xfrm>
            <a:off x="323528" y="692696"/>
            <a:ext cx="7704137" cy="3744913"/>
          </a:xfrm>
        </p:spPr>
        <p:txBody>
          <a:bodyPr/>
          <a:lstStyle/>
          <a:p>
            <a:pPr>
              <a:lnSpc>
                <a:spcPct val="80000"/>
              </a:lnSpc>
              <a:buFontTx/>
              <a:buNone/>
            </a:pPr>
            <a:r>
              <a:rPr lang="en-GB" sz="1800" dirty="0"/>
              <a:t>ROMEO 	I pray thee, chide not; </a:t>
            </a:r>
            <a:r>
              <a:rPr lang="en-GB" sz="1800" b="1" dirty="0">
                <a:solidFill>
                  <a:srgbClr val="800000"/>
                </a:solidFill>
              </a:rPr>
              <a:t>she whom I love now </a:t>
            </a:r>
            <a:br>
              <a:rPr lang="en-GB" sz="1800" b="1" dirty="0">
                <a:solidFill>
                  <a:srgbClr val="800000"/>
                </a:solidFill>
              </a:rPr>
            </a:br>
            <a:r>
              <a:rPr lang="en-GB" sz="1800" b="1" dirty="0">
                <a:solidFill>
                  <a:srgbClr val="800000"/>
                </a:solidFill>
              </a:rPr>
              <a:t>    Doth grace for grace and love for love allow</a:t>
            </a:r>
            <a:r>
              <a:rPr lang="en-GB" sz="1800" dirty="0"/>
              <a:t>; </a:t>
            </a:r>
            <a:br>
              <a:rPr lang="en-GB" sz="1800" dirty="0"/>
            </a:br>
            <a:r>
              <a:rPr lang="en-GB" sz="1800" dirty="0"/>
              <a:t>    The other did not so. </a:t>
            </a:r>
            <a:br>
              <a:rPr lang="en-GB" sz="1800" dirty="0"/>
            </a:br>
            <a:endParaRPr lang="en-GB" sz="1800" dirty="0"/>
          </a:p>
          <a:p>
            <a:pPr>
              <a:lnSpc>
                <a:spcPct val="80000"/>
              </a:lnSpc>
              <a:buFontTx/>
              <a:buNone/>
            </a:pPr>
            <a:r>
              <a:rPr lang="en-GB" sz="1800" dirty="0"/>
              <a:t>FRIAR LAWRENCE 	</a:t>
            </a:r>
            <a:r>
              <a:rPr lang="en-GB" sz="1800" b="1" dirty="0">
                <a:solidFill>
                  <a:srgbClr val="800000"/>
                </a:solidFill>
              </a:rPr>
              <a:t>O, she knew well </a:t>
            </a:r>
            <a:br>
              <a:rPr lang="en-GB" sz="1800" b="1" dirty="0">
                <a:solidFill>
                  <a:srgbClr val="800000"/>
                </a:solidFill>
              </a:rPr>
            </a:br>
            <a:r>
              <a:rPr lang="en-GB" sz="1800" b="1" dirty="0">
                <a:solidFill>
                  <a:srgbClr val="800000"/>
                </a:solidFill>
              </a:rPr>
              <a:t>    Thy love did read by rote and could not spell</a:t>
            </a:r>
            <a:r>
              <a:rPr lang="en-GB" sz="1800" dirty="0"/>
              <a:t>. </a:t>
            </a:r>
            <a:br>
              <a:rPr lang="en-GB" sz="1800" dirty="0"/>
            </a:br>
            <a:r>
              <a:rPr lang="en-GB" sz="1800" dirty="0"/>
              <a:t>    But come, young </a:t>
            </a:r>
            <a:r>
              <a:rPr lang="en-GB" sz="1800" dirty="0" err="1"/>
              <a:t>waverer</a:t>
            </a:r>
            <a:r>
              <a:rPr lang="en-GB" sz="1800" dirty="0"/>
              <a:t>, come, go with me, </a:t>
            </a:r>
            <a:br>
              <a:rPr lang="en-GB" sz="1800" dirty="0"/>
            </a:br>
            <a:r>
              <a:rPr lang="en-GB" sz="1800" dirty="0"/>
              <a:t>    In one respect I'll thy assistant be; </a:t>
            </a:r>
            <a:br>
              <a:rPr lang="en-GB" sz="1800" dirty="0"/>
            </a:br>
            <a:r>
              <a:rPr lang="en-GB" sz="1800" dirty="0"/>
              <a:t>    </a:t>
            </a:r>
            <a:r>
              <a:rPr lang="en-GB" sz="1800" b="1" dirty="0">
                <a:solidFill>
                  <a:srgbClr val="800000"/>
                </a:solidFill>
              </a:rPr>
              <a:t>For this alliance may so happy prove, </a:t>
            </a:r>
            <a:br>
              <a:rPr lang="en-GB" sz="1800" b="1" dirty="0">
                <a:solidFill>
                  <a:srgbClr val="800000"/>
                </a:solidFill>
              </a:rPr>
            </a:br>
            <a:r>
              <a:rPr lang="en-GB" sz="1800" b="1" dirty="0">
                <a:solidFill>
                  <a:srgbClr val="800000"/>
                </a:solidFill>
              </a:rPr>
              <a:t>    To turn your households' rancour to pure love.</a:t>
            </a:r>
          </a:p>
          <a:p>
            <a:pPr>
              <a:lnSpc>
                <a:spcPct val="80000"/>
              </a:lnSpc>
              <a:buFontTx/>
              <a:buNone/>
            </a:pPr>
            <a:endParaRPr lang="en-GB" sz="1800" b="1" dirty="0">
              <a:solidFill>
                <a:srgbClr val="800000"/>
              </a:solidFill>
            </a:endParaRPr>
          </a:p>
          <a:p>
            <a:pPr>
              <a:lnSpc>
                <a:spcPct val="80000"/>
              </a:lnSpc>
              <a:buFontTx/>
              <a:buNone/>
            </a:pPr>
            <a:r>
              <a:rPr lang="en-GB" sz="1800" dirty="0"/>
              <a:t>ROMEO 	</a:t>
            </a:r>
            <a:r>
              <a:rPr lang="en-GB" sz="1800" b="1" dirty="0">
                <a:solidFill>
                  <a:srgbClr val="800000"/>
                </a:solidFill>
              </a:rPr>
              <a:t>O, let us hence; I stand on sudden haste.</a:t>
            </a:r>
          </a:p>
          <a:p>
            <a:pPr>
              <a:lnSpc>
                <a:spcPct val="80000"/>
              </a:lnSpc>
              <a:buFontTx/>
              <a:buNone/>
            </a:pPr>
            <a:endParaRPr lang="en-GB" sz="1800" b="1" dirty="0">
              <a:solidFill>
                <a:srgbClr val="800000"/>
              </a:solidFill>
            </a:endParaRPr>
          </a:p>
          <a:p>
            <a:pPr>
              <a:lnSpc>
                <a:spcPct val="80000"/>
              </a:lnSpc>
              <a:buFontTx/>
              <a:buNone/>
            </a:pPr>
            <a:r>
              <a:rPr lang="en-GB" sz="1800" dirty="0"/>
              <a:t>FRIAR LAWRENCE  </a:t>
            </a:r>
            <a:r>
              <a:rPr lang="en-GB" sz="1800" b="1" dirty="0">
                <a:solidFill>
                  <a:srgbClr val="800000"/>
                </a:solidFill>
              </a:rPr>
              <a:t>Wisely and slow; they stumble that run  fast. </a:t>
            </a:r>
            <a:br>
              <a:rPr lang="en-GB" sz="1800" b="1" dirty="0">
                <a:solidFill>
                  <a:srgbClr val="800000"/>
                </a:solidFill>
              </a:rPr>
            </a:br>
            <a:endParaRPr lang="en-GB" sz="1800" b="1" dirty="0">
              <a:solidFill>
                <a:srgbClr val="800000"/>
              </a:solidFill>
            </a:endParaRPr>
          </a:p>
        </p:txBody>
      </p:sp>
      <p:sp>
        <p:nvSpPr>
          <p:cNvPr id="5125" name="Text Box 5"/>
          <p:cNvSpPr txBox="1">
            <a:spLocks noChangeArrowheads="1"/>
          </p:cNvSpPr>
          <p:nvPr/>
        </p:nvSpPr>
        <p:spPr bwMode="auto">
          <a:xfrm>
            <a:off x="0" y="4221163"/>
            <a:ext cx="9144000" cy="2016125"/>
          </a:xfrm>
          <a:prstGeom prst="rect">
            <a:avLst/>
          </a:prstGeom>
          <a:solidFill>
            <a:schemeClr val="tx1"/>
          </a:solidFill>
          <a:ln w="9525">
            <a:noFill/>
            <a:miter lim="800000"/>
            <a:headEnd/>
            <a:tailEnd/>
          </a:ln>
          <a:effectLst/>
        </p:spPr>
        <p:txBody>
          <a:bodyPr>
            <a:spAutoFit/>
          </a:bodyPr>
          <a:lstStyle/>
          <a:p>
            <a:pPr marL="342900" indent="-342900">
              <a:spcBef>
                <a:spcPct val="50000"/>
              </a:spcBef>
              <a:buFontTx/>
              <a:buAutoNum type="arabicPeriod"/>
            </a:pPr>
            <a:r>
              <a:rPr lang="en-GB" dirty="0">
                <a:solidFill>
                  <a:schemeClr val="bg1"/>
                </a:solidFill>
                <a:latin typeface="Maiandra GD" pitchFamily="34" charset="0"/>
              </a:rPr>
              <a:t>How does Romeo attempt to defend his change of heart?</a:t>
            </a:r>
          </a:p>
          <a:p>
            <a:pPr marL="342900" indent="-342900">
              <a:spcBef>
                <a:spcPct val="50000"/>
              </a:spcBef>
              <a:buFontTx/>
              <a:buAutoNum type="arabicPeriod"/>
            </a:pPr>
            <a:r>
              <a:rPr lang="en-GB" dirty="0">
                <a:solidFill>
                  <a:schemeClr val="bg1"/>
                </a:solidFill>
                <a:latin typeface="Maiandra GD" pitchFamily="34" charset="0"/>
              </a:rPr>
              <a:t>Friar Lawrence suggests that Rosaline understood the level of Romeo’s true feelings. Can you work out what his metaphor means if ‘read by rote’ means to memorise a book by heart?</a:t>
            </a:r>
          </a:p>
          <a:p>
            <a:pPr marL="342900" indent="-342900">
              <a:spcBef>
                <a:spcPct val="50000"/>
              </a:spcBef>
              <a:buFontTx/>
              <a:buAutoNum type="arabicPeriod"/>
            </a:pPr>
            <a:r>
              <a:rPr lang="en-GB" dirty="0">
                <a:solidFill>
                  <a:schemeClr val="bg1"/>
                </a:solidFill>
                <a:latin typeface="Maiandra GD" pitchFamily="34" charset="0"/>
              </a:rPr>
              <a:t>The last two lines suggest a difference in the two characters’ personalities. Use your dictionaries to look up the word ‘haste’ in order to explain this difference.</a:t>
            </a:r>
          </a:p>
        </p:txBody>
      </p:sp>
      <p:sp>
        <p:nvSpPr>
          <p:cNvPr id="5126" name="Text Box 6"/>
          <p:cNvSpPr txBox="1">
            <a:spLocks noChangeArrowheads="1"/>
          </p:cNvSpPr>
          <p:nvPr/>
        </p:nvSpPr>
        <p:spPr bwMode="auto">
          <a:xfrm>
            <a:off x="0" y="6216650"/>
            <a:ext cx="9144000" cy="641350"/>
          </a:xfrm>
          <a:prstGeom prst="rect">
            <a:avLst/>
          </a:prstGeom>
          <a:solidFill>
            <a:schemeClr val="tx1"/>
          </a:solidFill>
          <a:ln w="9525">
            <a:noFill/>
            <a:miter lim="800000"/>
            <a:headEnd/>
            <a:tailEnd/>
          </a:ln>
          <a:effectLst/>
        </p:spPr>
        <p:txBody>
          <a:bodyPr>
            <a:spAutoFit/>
          </a:bodyPr>
          <a:lstStyle/>
          <a:p>
            <a:pPr>
              <a:spcBef>
                <a:spcPct val="50000"/>
              </a:spcBef>
            </a:pPr>
            <a:r>
              <a:rPr lang="en-GB">
                <a:solidFill>
                  <a:schemeClr val="bg1"/>
                </a:solidFill>
              </a:rPr>
              <a:t>Now watch the Baz Luhrman interpretation of this scene on Clickview . How has he shown this difference in personality?</a:t>
            </a:r>
          </a:p>
        </p:txBody>
      </p:sp>
      <p:sp>
        <p:nvSpPr>
          <p:cNvPr id="7" name="Oval 6"/>
          <p:cNvSpPr/>
          <p:nvPr/>
        </p:nvSpPr>
        <p:spPr>
          <a:xfrm>
            <a:off x="7092280" y="188640"/>
            <a:ext cx="1944216" cy="38884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Extension</a:t>
            </a:r>
            <a:r>
              <a:rPr lang="en-GB" dirty="0" smtClean="0">
                <a:solidFill>
                  <a:srgbClr val="C00000"/>
                </a:solidFill>
              </a:rPr>
              <a:t>: </a:t>
            </a:r>
          </a:p>
          <a:p>
            <a:pPr algn="ctr"/>
            <a:r>
              <a:rPr lang="en-GB" dirty="0" smtClean="0">
                <a:solidFill>
                  <a:srgbClr val="C00000"/>
                </a:solidFill>
              </a:rPr>
              <a:t>Can you compare Romeo’s relationship to Friar Lawrence with Juliet’s relationship with the nurse?</a:t>
            </a:r>
            <a:endParaRPr lang="en-GB"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amond(in)">
                                      <p:cBhvr>
                                        <p:cTn id="7" dur="20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diamond(in)">
                                      <p:cBhvr>
                                        <p:cTn id="12" dur="2000"/>
                                        <p:tgtEl>
                                          <p:spTgt spid="512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965</Words>
  <Application>Microsoft Office PowerPoint</Application>
  <PresentationFormat>On-screen Show (4:3)</PresentationFormat>
  <Paragraphs>128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Complete the rhyming couplets:</vt:lpstr>
      <vt:lpstr>Romeo and Juliet – Act 2 scene 3</vt:lpstr>
      <vt:lpstr>Reflect: What we have covered so far?</vt:lpstr>
      <vt:lpstr>Key words</vt:lpstr>
      <vt:lpstr>PACE</vt:lpstr>
      <vt:lpstr>Dramatic irony</vt:lpstr>
      <vt:lpstr>Foreboding –what does it mean?</vt:lpstr>
      <vt:lpstr>Task – what techniques does Shakespeare use and what is the effect?</vt:lpstr>
      <vt:lpstr>SO WHY DOES HE AGREE?</vt:lpstr>
      <vt:lpstr>What warning is the Friar giving here?</vt:lpstr>
      <vt:lpstr>Answer this exam style question in as much detail as you can – complete for homelearning. Due two weeks today. </vt:lpstr>
      <vt:lpstr>B- A* grade analysis/ speculation </vt:lpstr>
      <vt:lpstr>Example PEAS – how does Shakespeare present Friar Lawrence?</vt:lpstr>
      <vt:lpstr>Homelearning</vt:lpstr>
      <vt:lpstr>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the rhyming couplets:</dc:title>
  <dc:creator>DGalstaun</dc:creator>
  <cp:lastModifiedBy>DGalstaun</cp:lastModifiedBy>
  <cp:revision>8</cp:revision>
  <dcterms:created xsi:type="dcterms:W3CDTF">2012-03-13T19:32:23Z</dcterms:created>
  <dcterms:modified xsi:type="dcterms:W3CDTF">2012-03-19T12:18:24Z</dcterms:modified>
</cp:coreProperties>
</file>